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74" r:id="rId3"/>
    <p:sldMasterId id="2147483676" r:id="rId4"/>
    <p:sldMasterId id="2147483678" r:id="rId5"/>
    <p:sldMasterId id="2147483680" r:id="rId6"/>
    <p:sldMasterId id="2147483648" r:id="rId7"/>
  </p:sldMasterIdLst>
  <p:notesMasterIdLst>
    <p:notesMasterId r:id="rId23"/>
  </p:notesMasterIdLst>
  <p:sldIdLst>
    <p:sldId id="256" r:id="rId8"/>
    <p:sldId id="265" r:id="rId9"/>
    <p:sldId id="258" r:id="rId10"/>
    <p:sldId id="279" r:id="rId11"/>
    <p:sldId id="259" r:id="rId12"/>
    <p:sldId id="280" r:id="rId13"/>
    <p:sldId id="281" r:id="rId14"/>
    <p:sldId id="260" r:id="rId15"/>
    <p:sldId id="267" r:id="rId16"/>
    <p:sldId id="282" r:id="rId17"/>
    <p:sldId id="261" r:id="rId18"/>
    <p:sldId id="268" r:id="rId19"/>
    <p:sldId id="278" r:id="rId20"/>
    <p:sldId id="262"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C440"/>
    <a:srgbClr val="047AD2"/>
    <a:srgbClr val="089AF1"/>
    <a:srgbClr val="AEDEFC"/>
    <a:srgbClr val="E8F4DB"/>
    <a:srgbClr val="005EA0"/>
    <a:srgbClr val="035EA0"/>
    <a:srgbClr val="E1EDF6"/>
    <a:srgbClr val="820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62A6CE-BF63-4207-8E32-2E3DDE5B4EB1}" v="10" dt="2025-09-03T01:06:29.439"/>
    <p1510:client id="{A230DDCF-1CBC-4F87-A93A-1958A745D579}" v="134" dt="2025-09-04T21:40:56.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7" autoAdjust="0"/>
    <p:restoredTop sz="63704" autoAdjust="0"/>
  </p:normalViewPr>
  <p:slideViewPr>
    <p:cSldViewPr snapToGrid="0">
      <p:cViewPr varScale="1">
        <p:scale>
          <a:sx n="67" d="100"/>
          <a:sy n="67" d="100"/>
        </p:scale>
        <p:origin x="20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O'Neal" userId="C7XtvxS4g0cBb4xk4cfY09vszhBAkawk5/Khzw2ihEQ=" providerId="None" clId="Web-{A230DDCF-1CBC-4F87-A93A-1958A745D579}"/>
    <pc:docChg chg="modSld">
      <pc:chgData name="Kimberly O'Neal" userId="C7XtvxS4g0cBb4xk4cfY09vszhBAkawk5/Khzw2ihEQ=" providerId="None" clId="Web-{A230DDCF-1CBC-4F87-A93A-1958A745D579}" dt="2025-09-04T21:40:56.020" v="91" actId="20577"/>
      <pc:docMkLst>
        <pc:docMk/>
      </pc:docMkLst>
      <pc:sldChg chg="modSp delAnim">
        <pc:chgData name="Kimberly O'Neal" userId="C7XtvxS4g0cBb4xk4cfY09vszhBAkawk5/Khzw2ihEQ=" providerId="None" clId="Web-{A230DDCF-1CBC-4F87-A93A-1958A745D579}" dt="2025-09-04T21:38:36.380" v="10" actId="14100"/>
        <pc:sldMkLst>
          <pc:docMk/>
          <pc:sldMk cId="2172881330" sldId="267"/>
        </pc:sldMkLst>
        <pc:spChg chg="mod">
          <ac:chgData name="Kimberly O'Neal" userId="C7XtvxS4g0cBb4xk4cfY09vszhBAkawk5/Khzw2ihEQ=" providerId="None" clId="Web-{A230DDCF-1CBC-4F87-A93A-1958A745D579}" dt="2025-09-04T21:38:36.380" v="10" actId="14100"/>
          <ac:spMkLst>
            <pc:docMk/>
            <pc:sldMk cId="2172881330" sldId="267"/>
            <ac:spMk id="4" creationId="{CB39007B-6AC1-F465-6B23-7F396A885E39}"/>
          </ac:spMkLst>
        </pc:spChg>
      </pc:sldChg>
      <pc:sldChg chg="delAnim">
        <pc:chgData name="Kimberly O'Neal" userId="C7XtvxS4g0cBb4xk4cfY09vszhBAkawk5/Khzw2ihEQ=" providerId="None" clId="Web-{A230DDCF-1CBC-4F87-A93A-1958A745D579}" dt="2025-09-04T21:38:44.865" v="12"/>
        <pc:sldMkLst>
          <pc:docMk/>
          <pc:sldMk cId="1873386740" sldId="268"/>
        </pc:sldMkLst>
      </pc:sldChg>
      <pc:sldChg chg="delAnim">
        <pc:chgData name="Kimberly O'Neal" userId="C7XtvxS4g0cBb4xk4cfY09vszhBAkawk5/Khzw2ihEQ=" providerId="None" clId="Web-{A230DDCF-1CBC-4F87-A93A-1958A745D579}" dt="2025-09-04T21:37:57.224" v="1"/>
        <pc:sldMkLst>
          <pc:docMk/>
          <pc:sldMk cId="116853761" sldId="279"/>
        </pc:sldMkLst>
      </pc:sldChg>
      <pc:sldChg chg="delAnim">
        <pc:chgData name="Kimberly O'Neal" userId="C7XtvxS4g0cBb4xk4cfY09vszhBAkawk5/Khzw2ihEQ=" providerId="None" clId="Web-{A230DDCF-1CBC-4F87-A93A-1958A745D579}" dt="2025-09-04T21:38:06.208" v="3"/>
        <pc:sldMkLst>
          <pc:docMk/>
          <pc:sldMk cId="3894104992" sldId="280"/>
        </pc:sldMkLst>
      </pc:sldChg>
      <pc:sldChg chg="addSp modSp delAnim">
        <pc:chgData name="Kimberly O'Neal" userId="C7XtvxS4g0cBb4xk4cfY09vszhBAkawk5/Khzw2ihEQ=" providerId="None" clId="Web-{A230DDCF-1CBC-4F87-A93A-1958A745D579}" dt="2025-09-04T21:40:56.020" v="91" actId="20577"/>
        <pc:sldMkLst>
          <pc:docMk/>
          <pc:sldMk cId="252226454" sldId="288"/>
        </pc:sldMkLst>
        <pc:spChg chg="mod">
          <ac:chgData name="Kimberly O'Neal" userId="C7XtvxS4g0cBb4xk4cfY09vszhBAkawk5/Khzw2ihEQ=" providerId="None" clId="Web-{A230DDCF-1CBC-4F87-A93A-1958A745D579}" dt="2025-09-04T21:40:56.020" v="91" actId="20577"/>
          <ac:spMkLst>
            <pc:docMk/>
            <pc:sldMk cId="252226454" sldId="288"/>
            <ac:spMk id="2" creationId="{5A9248D1-F337-0503-8E67-372386FA81E5}"/>
          </ac:spMkLst>
        </pc:spChg>
        <pc:spChg chg="mod">
          <ac:chgData name="Kimberly O'Neal" userId="C7XtvxS4g0cBb4xk4cfY09vszhBAkawk5/Khzw2ihEQ=" providerId="None" clId="Web-{A230DDCF-1CBC-4F87-A93A-1958A745D579}" dt="2025-09-04T21:39:55.020" v="24" actId="1076"/>
          <ac:spMkLst>
            <pc:docMk/>
            <pc:sldMk cId="252226454" sldId="288"/>
            <ac:spMk id="3" creationId="{B6C2D999-4995-8556-5050-E584229293A2}"/>
          </ac:spMkLst>
        </pc:spChg>
        <pc:spChg chg="add mod">
          <ac:chgData name="Kimberly O'Neal" userId="C7XtvxS4g0cBb4xk4cfY09vszhBAkawk5/Khzw2ihEQ=" providerId="None" clId="Web-{A230DDCF-1CBC-4F87-A93A-1958A745D579}" dt="2025-09-04T21:40:14.348" v="37" actId="20577"/>
          <ac:spMkLst>
            <pc:docMk/>
            <pc:sldMk cId="252226454" sldId="288"/>
            <ac:spMk id="6" creationId="{13A8BF26-995D-4494-BCB1-B54A0779AB15}"/>
          </ac:spMkLst>
        </pc:spChg>
        <pc:spChg chg="add mod">
          <ac:chgData name="Kimberly O'Neal" userId="C7XtvxS4g0cBb4xk4cfY09vszhBAkawk5/Khzw2ihEQ=" providerId="None" clId="Web-{A230DDCF-1CBC-4F87-A93A-1958A745D579}" dt="2025-09-04T21:40:39.848" v="68" actId="20577"/>
          <ac:spMkLst>
            <pc:docMk/>
            <pc:sldMk cId="252226454" sldId="288"/>
            <ac:spMk id="7" creationId="{BC7491B6-AD8A-F8E9-E867-559A060C08DC}"/>
          </ac:spMkLst>
        </pc:spChg>
      </pc:sldChg>
    </pc:docChg>
  </pc:docChgLst>
  <pc:docChgLst>
    <pc:chgData name="Kimberly O'Neal" userId="C7XtvxS4g0cBb4xk4cfY09vszhBAkawk5/Khzw2ihEQ=" providerId="None" clId="Web-{5962A6CE-BF63-4207-8E32-2E3DDE5B4EB1}"/>
    <pc:docChg chg="modSld">
      <pc:chgData name="Kimberly O'Neal" userId="C7XtvxS4g0cBb4xk4cfY09vszhBAkawk5/Khzw2ihEQ=" providerId="None" clId="Web-{5962A6CE-BF63-4207-8E32-2E3DDE5B4EB1}" dt="2025-09-03T01:06:29.439" v="8" actId="1076"/>
      <pc:docMkLst>
        <pc:docMk/>
      </pc:docMkLst>
      <pc:sldChg chg="addSp delSp modSp">
        <pc:chgData name="Kimberly O'Neal" userId="C7XtvxS4g0cBb4xk4cfY09vszhBAkawk5/Khzw2ihEQ=" providerId="None" clId="Web-{5962A6CE-BF63-4207-8E32-2E3DDE5B4EB1}" dt="2025-09-03T01:06:29.439" v="8" actId="1076"/>
        <pc:sldMkLst>
          <pc:docMk/>
          <pc:sldMk cId="176977563" sldId="265"/>
        </pc:sldMkLst>
        <pc:spChg chg="add mod">
          <ac:chgData name="Kimberly O'Neal" userId="C7XtvxS4g0cBb4xk4cfY09vszhBAkawk5/Khzw2ihEQ=" providerId="None" clId="Web-{5962A6CE-BF63-4207-8E32-2E3DDE5B4EB1}" dt="2025-09-03T01:06:29.439" v="8" actId="1076"/>
          <ac:spMkLst>
            <pc:docMk/>
            <pc:sldMk cId="176977563" sldId="265"/>
            <ac:spMk id="5" creationId="{7895DBED-FA97-7BC9-C0E1-BFA171FAE1C7}"/>
          </ac:spMkLst>
        </pc:spChg>
        <pc:spChg chg="del">
          <ac:chgData name="Kimberly O'Neal" userId="C7XtvxS4g0cBb4xk4cfY09vszhBAkawk5/Khzw2ihEQ=" providerId="None" clId="Web-{5962A6CE-BF63-4207-8E32-2E3DDE5B4EB1}" dt="2025-09-03T01:06:07.783" v="0"/>
          <ac:spMkLst>
            <pc:docMk/>
            <pc:sldMk cId="176977563" sldId="265"/>
            <ac:spMk id="7" creationId="{D3CA077E-6C9E-6446-B82D-26E9DEAB2DD5}"/>
          </ac:spMkLst>
        </pc:spChg>
      </pc:sldChg>
    </pc:docChg>
  </pc:docChgLst>
  <pc:docChgLst>
    <pc:chgData name="Kimberly O'Neal" userId="C7XtvxS4g0cBb4xk4cfY09vszhBAkawk5/Khzw2ihEQ=" providerId="None" clId="Web-{734F054D-BD1F-44AC-A991-29C1475B69DE}"/>
    <pc:docChg chg="modSld">
      <pc:chgData name="Kimberly O'Neal" userId="C7XtvxS4g0cBb4xk4cfY09vszhBAkawk5/Khzw2ihEQ=" providerId="None" clId="Web-{734F054D-BD1F-44AC-A991-29C1475B69DE}" dt="2025-08-25T00:11:18.171" v="323" actId="14100"/>
      <pc:docMkLst>
        <pc:docMk/>
      </pc:docMkLst>
      <pc:sldChg chg="modSp">
        <pc:chgData name="Kimberly O'Neal" userId="C7XtvxS4g0cBb4xk4cfY09vszhBAkawk5/Khzw2ihEQ=" providerId="None" clId="Web-{734F054D-BD1F-44AC-A991-29C1475B69DE}" dt="2025-08-25T00:01:09.233" v="9" actId="20577"/>
        <pc:sldMkLst>
          <pc:docMk/>
          <pc:sldMk cId="176977563" sldId="265"/>
        </pc:sldMkLst>
      </pc:sldChg>
      <pc:sldChg chg="modSp">
        <pc:chgData name="Kimberly O'Neal" userId="C7XtvxS4g0cBb4xk4cfY09vszhBAkawk5/Khzw2ihEQ=" providerId="None" clId="Web-{734F054D-BD1F-44AC-A991-29C1475B69DE}" dt="2025-08-25T00:07:17.358" v="205" actId="20577"/>
        <pc:sldMkLst>
          <pc:docMk/>
          <pc:sldMk cId="2172881330" sldId="267"/>
        </pc:sldMkLst>
        <pc:spChg chg="mod">
          <ac:chgData name="Kimberly O'Neal" userId="C7XtvxS4g0cBb4xk4cfY09vszhBAkawk5/Khzw2ihEQ=" providerId="None" clId="Web-{734F054D-BD1F-44AC-A991-29C1475B69DE}" dt="2025-08-25T00:07:17.358" v="205" actId="20577"/>
          <ac:spMkLst>
            <pc:docMk/>
            <pc:sldMk cId="2172881330" sldId="267"/>
            <ac:spMk id="4" creationId="{CB39007B-6AC1-F465-6B23-7F396A885E39}"/>
          </ac:spMkLst>
        </pc:spChg>
      </pc:sldChg>
      <pc:sldChg chg="modSp">
        <pc:chgData name="Kimberly O'Neal" userId="C7XtvxS4g0cBb4xk4cfY09vszhBAkawk5/Khzw2ihEQ=" providerId="None" clId="Web-{734F054D-BD1F-44AC-A991-29C1475B69DE}" dt="2025-08-25T00:09:14.608" v="246" actId="20577"/>
        <pc:sldMkLst>
          <pc:docMk/>
          <pc:sldMk cId="1873386740" sldId="268"/>
        </pc:sldMkLst>
        <pc:spChg chg="mod">
          <ac:chgData name="Kimberly O'Neal" userId="C7XtvxS4g0cBb4xk4cfY09vszhBAkawk5/Khzw2ihEQ=" providerId="None" clId="Web-{734F054D-BD1F-44AC-A991-29C1475B69DE}" dt="2025-08-25T00:09:14.608" v="246" actId="20577"/>
          <ac:spMkLst>
            <pc:docMk/>
            <pc:sldMk cId="1873386740" sldId="268"/>
            <ac:spMk id="2" creationId="{50DE24A2-923E-C6A0-8E00-97623BDC1844}"/>
          </ac:spMkLst>
        </pc:spChg>
        <pc:spChg chg="mod">
          <ac:chgData name="Kimberly O'Neal" userId="C7XtvxS4g0cBb4xk4cfY09vszhBAkawk5/Khzw2ihEQ=" providerId="None" clId="Web-{734F054D-BD1F-44AC-A991-29C1475B69DE}" dt="2025-08-25T00:09:00.546" v="230" actId="20577"/>
          <ac:spMkLst>
            <pc:docMk/>
            <pc:sldMk cId="1873386740" sldId="268"/>
            <ac:spMk id="3" creationId="{0D0B2114-043D-2DEF-8B73-2F305D133F8D}"/>
          </ac:spMkLst>
        </pc:spChg>
        <pc:spChg chg="mod">
          <ac:chgData name="Kimberly O'Neal" userId="C7XtvxS4g0cBb4xk4cfY09vszhBAkawk5/Khzw2ihEQ=" providerId="None" clId="Web-{734F054D-BD1F-44AC-A991-29C1475B69DE}" dt="2025-08-25T00:08:45.468" v="219" actId="14100"/>
          <ac:spMkLst>
            <pc:docMk/>
            <pc:sldMk cId="1873386740" sldId="268"/>
            <ac:spMk id="4" creationId="{FBEE6D08-8D8B-33F1-C5AC-76A4051FF885}"/>
          </ac:spMkLst>
        </pc:spChg>
      </pc:sldChg>
      <pc:sldChg chg="modSp">
        <pc:chgData name="Kimberly O'Neal" userId="C7XtvxS4g0cBb4xk4cfY09vszhBAkawk5/Khzw2ihEQ=" providerId="None" clId="Web-{734F054D-BD1F-44AC-A991-29C1475B69DE}" dt="2025-08-25T00:09:58.030" v="248" actId="20577"/>
        <pc:sldMkLst>
          <pc:docMk/>
          <pc:sldMk cId="2936408850" sldId="278"/>
        </pc:sldMkLst>
        <pc:spChg chg="mod">
          <ac:chgData name="Kimberly O'Neal" userId="C7XtvxS4g0cBb4xk4cfY09vszhBAkawk5/Khzw2ihEQ=" providerId="None" clId="Web-{734F054D-BD1F-44AC-A991-29C1475B69DE}" dt="2025-08-25T00:09:58.030" v="248" actId="20577"/>
          <ac:spMkLst>
            <pc:docMk/>
            <pc:sldMk cId="2936408850" sldId="278"/>
            <ac:spMk id="12" creationId="{0C03B46E-A7D8-FE86-BE57-5A335D9625D3}"/>
          </ac:spMkLst>
        </pc:spChg>
      </pc:sldChg>
      <pc:sldChg chg="modSp">
        <pc:chgData name="Kimberly O'Neal" userId="C7XtvxS4g0cBb4xk4cfY09vszhBAkawk5/Khzw2ihEQ=" providerId="None" clId="Web-{734F054D-BD1F-44AC-A991-29C1475B69DE}" dt="2025-08-25T00:01:22.123" v="18" actId="1076"/>
        <pc:sldMkLst>
          <pc:docMk/>
          <pc:sldMk cId="116853761" sldId="279"/>
        </pc:sldMkLst>
        <pc:spChg chg="mod">
          <ac:chgData name="Kimberly O'Neal" userId="C7XtvxS4g0cBb4xk4cfY09vszhBAkawk5/Khzw2ihEQ=" providerId="None" clId="Web-{734F054D-BD1F-44AC-A991-29C1475B69DE}" dt="2025-08-25T00:01:22.123" v="18" actId="1076"/>
          <ac:spMkLst>
            <pc:docMk/>
            <pc:sldMk cId="116853761" sldId="279"/>
            <ac:spMk id="3" creationId="{0E8544FA-D986-897F-90BA-6AC0BC0A3485}"/>
          </ac:spMkLst>
        </pc:spChg>
      </pc:sldChg>
      <pc:sldChg chg="modSp">
        <pc:chgData name="Kimberly O'Neal" userId="C7XtvxS4g0cBb4xk4cfY09vszhBAkawk5/Khzw2ihEQ=" providerId="None" clId="Web-{734F054D-BD1F-44AC-A991-29C1475B69DE}" dt="2025-08-25T00:01:43.920" v="27" actId="1076"/>
        <pc:sldMkLst>
          <pc:docMk/>
          <pc:sldMk cId="3894104992" sldId="280"/>
        </pc:sldMkLst>
        <pc:spChg chg="mod">
          <ac:chgData name="Kimberly O'Neal" userId="C7XtvxS4g0cBb4xk4cfY09vszhBAkawk5/Khzw2ihEQ=" providerId="None" clId="Web-{734F054D-BD1F-44AC-A991-29C1475B69DE}" dt="2025-08-25T00:01:43.920" v="27" actId="1076"/>
          <ac:spMkLst>
            <pc:docMk/>
            <pc:sldMk cId="3894104992" sldId="280"/>
            <ac:spMk id="5" creationId="{15A445CD-DBB6-1970-4E38-F809B5419C10}"/>
          </ac:spMkLst>
        </pc:spChg>
      </pc:sldChg>
      <pc:sldChg chg="modSp modNotes">
        <pc:chgData name="Kimberly O'Neal" userId="C7XtvxS4g0cBb4xk4cfY09vszhBAkawk5/Khzw2ihEQ=" providerId="None" clId="Web-{734F054D-BD1F-44AC-A991-29C1475B69DE}" dt="2025-08-25T00:07:05.264" v="202"/>
        <pc:sldMkLst>
          <pc:docMk/>
          <pc:sldMk cId="663612293" sldId="281"/>
        </pc:sldMkLst>
        <pc:spChg chg="mod">
          <ac:chgData name="Kimberly O'Neal" userId="C7XtvxS4g0cBb4xk4cfY09vszhBAkawk5/Khzw2ihEQ=" providerId="None" clId="Web-{734F054D-BD1F-44AC-A991-29C1475B69DE}" dt="2025-08-25T00:01:57.592" v="36" actId="1076"/>
          <ac:spMkLst>
            <pc:docMk/>
            <pc:sldMk cId="663612293" sldId="281"/>
            <ac:spMk id="2" creationId="{2F71288E-9923-F4B1-731B-7A736DD4F28B}"/>
          </ac:spMkLst>
        </pc:spChg>
      </pc:sldChg>
      <pc:sldChg chg="modSp">
        <pc:chgData name="Kimberly O'Neal" userId="C7XtvxS4g0cBb4xk4cfY09vszhBAkawk5/Khzw2ihEQ=" providerId="None" clId="Web-{734F054D-BD1F-44AC-A991-29C1475B69DE}" dt="2025-08-25T00:08:19.202" v="216" actId="20577"/>
        <pc:sldMkLst>
          <pc:docMk/>
          <pc:sldMk cId="874935960" sldId="282"/>
        </pc:sldMkLst>
        <pc:spChg chg="mod">
          <ac:chgData name="Kimberly O'Neal" userId="C7XtvxS4g0cBb4xk4cfY09vszhBAkawk5/Khzw2ihEQ=" providerId="None" clId="Web-{734F054D-BD1F-44AC-A991-29C1475B69DE}" dt="2025-08-25T00:08:19.202" v="216" actId="20577"/>
          <ac:spMkLst>
            <pc:docMk/>
            <pc:sldMk cId="874935960" sldId="282"/>
            <ac:spMk id="2" creationId="{335A1A4A-2D8B-76E6-FE99-F056A4C9EB0E}"/>
          </ac:spMkLst>
        </pc:spChg>
      </pc:sldChg>
      <pc:sldChg chg="modSp">
        <pc:chgData name="Kimberly O'Neal" userId="C7XtvxS4g0cBb4xk4cfY09vszhBAkawk5/Khzw2ihEQ=" providerId="None" clId="Web-{734F054D-BD1F-44AC-A991-29C1475B69DE}" dt="2025-08-25T00:11:18.171" v="323" actId="14100"/>
        <pc:sldMkLst>
          <pc:docMk/>
          <pc:sldMk cId="252226454" sldId="288"/>
        </pc:sldMkLst>
        <pc:spChg chg="mod">
          <ac:chgData name="Kimberly O'Neal" userId="C7XtvxS4g0cBb4xk4cfY09vszhBAkawk5/Khzw2ihEQ=" providerId="None" clId="Web-{734F054D-BD1F-44AC-A991-29C1475B69DE}" dt="2025-08-25T00:11:11.077" v="321" actId="14100"/>
          <ac:spMkLst>
            <pc:docMk/>
            <pc:sldMk cId="252226454" sldId="288"/>
            <ac:spMk id="2" creationId="{5A9248D1-F337-0503-8E67-372386FA81E5}"/>
          </ac:spMkLst>
        </pc:spChg>
        <pc:spChg chg="mod">
          <ac:chgData name="Kimberly O'Neal" userId="C7XtvxS4g0cBb4xk4cfY09vszhBAkawk5/Khzw2ihEQ=" providerId="None" clId="Web-{734F054D-BD1F-44AC-A991-29C1475B69DE}" dt="2025-08-25T00:11:18.171" v="323" actId="14100"/>
          <ac:spMkLst>
            <pc:docMk/>
            <pc:sldMk cId="252226454" sldId="288"/>
            <ac:spMk id="3" creationId="{B6C2D999-4995-8556-5050-E584229293A2}"/>
          </ac:spMkLst>
        </pc:spChg>
        <pc:spChg chg="mod">
          <ac:chgData name="Kimberly O'Neal" userId="C7XtvxS4g0cBb4xk4cfY09vszhBAkawk5/Khzw2ihEQ=" providerId="None" clId="Web-{734F054D-BD1F-44AC-A991-29C1475B69DE}" dt="2025-08-25T00:10:07.905" v="250" actId="20577"/>
          <ac:spMkLst>
            <pc:docMk/>
            <pc:sldMk cId="252226454" sldId="288"/>
            <ac:spMk id="4" creationId="{7F903B56-06D3-C79B-F3FC-655D0A2C25C3}"/>
          </ac:spMkLst>
        </pc:spChg>
        <pc:spChg chg="mod">
          <ac:chgData name="Kimberly O'Neal" userId="C7XtvxS4g0cBb4xk4cfY09vszhBAkawk5/Khzw2ihEQ=" providerId="None" clId="Web-{734F054D-BD1F-44AC-A991-29C1475B69DE}" dt="2025-08-25T00:10:13.905" v="251" actId="1076"/>
          <ac:spMkLst>
            <pc:docMk/>
            <pc:sldMk cId="252226454" sldId="288"/>
            <ac:spMk id="5" creationId="{E7492F82-CD0A-A419-D9A3-50EF68DB8CAC}"/>
          </ac:spMkLst>
        </pc:spChg>
      </pc:sldChg>
    </pc:docChg>
  </pc:docChgLst>
  <pc:docChgLst>
    <pc:chgData name="Kimberly O'Neal" userId="C7XtvxS4g0cBb4xk4cfY09vszhBAkawk5/Khzw2ihEQ=" providerId="None" clId="Web-{D8D8815A-0077-4143-A58D-D84D4FAEE6F2}"/>
    <pc:docChg chg="modSld">
      <pc:chgData name="Kimberly O'Neal" userId="C7XtvxS4g0cBb4xk4cfY09vszhBAkawk5/Khzw2ihEQ=" providerId="None" clId="Web-{D8D8815A-0077-4143-A58D-D84D4FAEE6F2}" dt="2025-08-26T17:01:19.278" v="86"/>
      <pc:docMkLst>
        <pc:docMk/>
      </pc:docMkLst>
      <pc:sldChg chg="modNotes">
        <pc:chgData name="Kimberly O'Neal" userId="C7XtvxS4g0cBb4xk4cfY09vszhBAkawk5/Khzw2ihEQ=" providerId="None" clId="Web-{D8D8815A-0077-4143-A58D-D84D4FAEE6F2}" dt="2025-08-26T16:11:03.884" v="3"/>
        <pc:sldMkLst>
          <pc:docMk/>
          <pc:sldMk cId="116853761" sldId="279"/>
        </pc:sldMkLst>
      </pc:sldChg>
      <pc:sldChg chg="modNotes">
        <pc:chgData name="Kimberly O'Neal" userId="C7XtvxS4g0cBb4xk4cfY09vszhBAkawk5/Khzw2ihEQ=" providerId="None" clId="Web-{D8D8815A-0077-4143-A58D-D84D4FAEE6F2}" dt="2025-08-26T16:12:15.916" v="75"/>
        <pc:sldMkLst>
          <pc:docMk/>
          <pc:sldMk cId="3894104992" sldId="280"/>
        </pc:sldMkLst>
      </pc:sldChg>
      <pc:sldChg chg="modNotes">
        <pc:chgData name="Kimberly O'Neal" userId="C7XtvxS4g0cBb4xk4cfY09vszhBAkawk5/Khzw2ihEQ=" providerId="None" clId="Web-{D8D8815A-0077-4143-A58D-D84D4FAEE6F2}" dt="2025-08-26T17:01:19.278" v="86"/>
        <pc:sldMkLst>
          <pc:docMk/>
          <pc:sldMk cId="663612293"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0F71367-10D3-4BF6-93A2-69F3847EC846}"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A6298F2-3F1F-4041-A8E1-C335B761E25A}" type="slidenum">
              <a:rPr lang="en-US" smtClean="0"/>
              <a:pPr/>
              <a:t>‹#›</a:t>
            </a:fld>
            <a:endParaRPr lang="en-US" dirty="0"/>
          </a:p>
        </p:txBody>
      </p:sp>
    </p:spTree>
    <p:extLst>
      <p:ext uri="{BB962C8B-B14F-4D97-AF65-F5344CB8AC3E}">
        <p14:creationId xmlns:p14="http://schemas.microsoft.com/office/powerpoint/2010/main" val="40846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0C63"/>
                </a:solidFill>
                <a:ea typeface="Tahoma" pitchFamily="34" charset="0"/>
                <a:cs typeface="Calibri" panose="020F0502020204030204" pitchFamily="34" charset="0"/>
              </a:rPr>
              <a:t>The </a:t>
            </a:r>
            <a:r>
              <a:rPr lang="en-US" sz="1200" b="1" kern="1200" dirty="0">
                <a:solidFill>
                  <a:schemeClr val="tx1"/>
                </a:solidFill>
                <a:effectLst/>
                <a:ea typeface="+mn-ea"/>
                <a:cs typeface="Calibri" panose="020F0502020204030204" pitchFamily="34" charset="0"/>
              </a:rPr>
              <a:t>thinkalong toolkit </a:t>
            </a:r>
            <a:r>
              <a:rPr lang="en-US" sz="1200" kern="1200" dirty="0">
                <a:solidFill>
                  <a:schemeClr val="tx1"/>
                </a:solidFill>
                <a:effectLst/>
                <a:ea typeface="+mn-ea"/>
                <a:cs typeface="Calibri" panose="020F0502020204030204" pitchFamily="34" charset="0"/>
              </a:rPr>
              <a:t>includes </a:t>
            </a:r>
            <a:r>
              <a:rPr lang="en-US" sz="1200" b="1" kern="1200" dirty="0">
                <a:solidFill>
                  <a:schemeClr val="tx1"/>
                </a:solidFill>
                <a:effectLst/>
                <a:ea typeface="+mn-ea"/>
                <a:cs typeface="Calibri" panose="020F0502020204030204" pitchFamily="34" charset="0"/>
              </a:rPr>
              <a:t>assessment-style items </a:t>
            </a:r>
            <a:r>
              <a:rPr lang="en-US" sz="1200" kern="1200" dirty="0">
                <a:solidFill>
                  <a:schemeClr val="tx1"/>
                </a:solidFill>
                <a:effectLst/>
                <a:ea typeface="+mn-ea"/>
                <a:cs typeface="Calibri" panose="020F0502020204030204" pitchFamily="34" charset="0"/>
              </a:rPr>
              <a:t>with </a:t>
            </a:r>
            <a:r>
              <a:rPr lang="en-US" sz="1200" b="1" kern="1200" dirty="0">
                <a:solidFill>
                  <a:schemeClr val="tx1"/>
                </a:solidFill>
                <a:effectLst/>
                <a:ea typeface="+mn-ea"/>
                <a:cs typeface="Calibri" panose="020F0502020204030204" pitchFamily="34" charset="0"/>
              </a:rPr>
              <a:t>answer keys</a:t>
            </a:r>
            <a:r>
              <a:rPr lang="en-US" sz="1200" kern="1200" dirty="0">
                <a:solidFill>
                  <a:schemeClr val="tx1"/>
                </a:solidFill>
                <a:effectLst/>
                <a:ea typeface="+mn-ea"/>
                <a:cs typeface="Calibri" panose="020F0502020204030204" pitchFamily="34" charset="0"/>
              </a:rPr>
              <a:t>. A</a:t>
            </a:r>
            <a:r>
              <a:rPr lang="en-US" sz="1200" dirty="0">
                <a:solidFill>
                  <a:srgbClr val="5E0C63"/>
                </a:solidFill>
                <a:ea typeface="Tahoma" pitchFamily="34" charset="0"/>
                <a:cs typeface="Calibri" panose="020F0502020204030204" pitchFamily="34" charset="0"/>
              </a:rPr>
              <a:t> digital version (poster) of the </a:t>
            </a:r>
            <a:r>
              <a:rPr lang="en-US" sz="1200" kern="1200" dirty="0">
                <a:solidFill>
                  <a:schemeClr val="tx1"/>
                </a:solidFill>
                <a:effectLst/>
                <a:ea typeface="+mn-ea"/>
                <a:cs typeface="Calibri" panose="020F0502020204030204" pitchFamily="34" charset="0"/>
              </a:rPr>
              <a:t>thinkalong routine and daily questions for teacher and students’ reference is also included.</a:t>
            </a:r>
            <a:endParaRPr lang="en-US" sz="12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a:t>
            </a:fld>
            <a:endParaRPr lang="en-US" dirty="0"/>
          </a:p>
        </p:txBody>
      </p:sp>
    </p:spTree>
    <p:extLst>
      <p:ext uri="{BB962C8B-B14F-4D97-AF65-F5344CB8AC3E}">
        <p14:creationId xmlns:p14="http://schemas.microsoft.com/office/powerpoint/2010/main" val="410235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2: make the case (learning from mistakes instructional strategy)</a:t>
            </a:r>
          </a:p>
          <a:p>
            <a:pPr algn="l"/>
            <a:r>
              <a:rPr lang="en-US" sz="1200" b="0" dirty="0">
                <a:solidFill>
                  <a:schemeClr val="tx1">
                    <a:lumMod val="85000"/>
                    <a:lumOff val="15000"/>
                  </a:schemeClr>
                </a:solidFill>
              </a:rPr>
              <a:t>free virtual dice available in the lead4ward app and at: www.lead4ward.com/dice</a:t>
            </a:r>
          </a:p>
          <a:p>
            <a:pPr algn="l"/>
            <a:endParaRPr lang="en-US" sz="1200" b="0" dirty="0">
              <a:solidFill>
                <a:schemeClr val="tx1">
                  <a:lumMod val="85000"/>
                  <a:lumOff val="15000"/>
                </a:schemeClr>
              </a:solidFill>
            </a:endParaRPr>
          </a:p>
          <a:p>
            <a:pPr algn="l"/>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Students </a:t>
            </a:r>
            <a:r>
              <a:rPr lang="en-US" dirty="0"/>
              <a:t>correct learning mistakes and clarify misconceptions by justifying/proving why their assigned response is right OR explain why their assigned response is an incorrect answer. </a:t>
            </a:r>
          </a:p>
          <a:p>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Organize students into groups (no larger than 4).</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Assign each team a potential answer (choice).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Groups huddle to determine if their answer choice is “correct/innocent” by explaining why and providing (at most) 2 pieces of evidence…or “incorrect/guilty” by explaining why and providing (at most) 2 pieces of evidence.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Students prosecute and defend arguments.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thinking/responses and clarify/verify as appropriate.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lgn="l">
              <a:buFont typeface="Arial" panose="020B0604020202020204" pitchFamily="34" charset="0"/>
              <a:buChar char="•"/>
            </a:pPr>
            <a:r>
              <a:rPr lang="en-US" b="0" i="0" dirty="0">
                <a:solidFill>
                  <a:srgbClr val="1D1C1D"/>
                </a:solidFill>
                <a:effectLst/>
              </a:rPr>
              <a:t>Visuals or models students might use to prove their justification.</a:t>
            </a:r>
          </a:p>
          <a:p>
            <a:pPr marL="228600" indent="-228600" algn="l">
              <a:buFont typeface="Arial" panose="020B0604020202020204" pitchFamily="34" charset="0"/>
              <a:buChar char="•"/>
            </a:pPr>
            <a:r>
              <a:rPr lang="en-US" b="0" i="0" dirty="0">
                <a:solidFill>
                  <a:srgbClr val="1D1C1D"/>
                </a:solidFill>
                <a:effectLst/>
              </a:rPr>
              <a:t>Discourse around strategies, clues and/or vocabulary that support their justification.</a:t>
            </a:r>
          </a:p>
          <a:p>
            <a:pPr marL="228600" indent="-228600" algn="l">
              <a:buFont typeface="Arial" panose="020B0604020202020204" pitchFamily="34" charset="0"/>
              <a:buChar char="•"/>
            </a:pPr>
            <a:r>
              <a:rPr lang="en-US" b="0" i="0" dirty="0">
                <a:solidFill>
                  <a:srgbClr val="1D1C1D"/>
                </a:solidFill>
                <a:effectLst/>
              </a:rPr>
              <a:t>The chosen incorrect answer(s) suggests a common misconception, guessing pattern, clue picking, stopping too soon, and relying on tricks. </a:t>
            </a:r>
          </a:p>
          <a:p>
            <a:pPr marL="228600" indent="-228600" algn="l">
              <a:buFont typeface="Arial" panose="020B0604020202020204" pitchFamily="34" charset="0"/>
              <a:buChar char="•"/>
            </a:pPr>
            <a:r>
              <a:rPr lang="en-US" b="0" i="0" dirty="0">
                <a:solidFill>
                  <a:srgbClr val="1D1C1D"/>
                </a:solidFill>
                <a:effectLst/>
              </a:rPr>
              <a:t>Student-driven discourse.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10</a:t>
            </a:fld>
            <a:endParaRPr lang="en-US" dirty="0"/>
          </a:p>
        </p:txBody>
      </p:sp>
    </p:spTree>
    <p:extLst>
      <p:ext uri="{BB962C8B-B14F-4D97-AF65-F5344CB8AC3E}">
        <p14:creationId xmlns:p14="http://schemas.microsoft.com/office/powerpoint/2010/main" val="20163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fourth 10 minutes of the routine is for us to change things up so students can practice with novelty and transfer. </a:t>
            </a:r>
          </a:p>
        </p:txBody>
      </p:sp>
      <p:sp>
        <p:nvSpPr>
          <p:cNvPr id="4" name="Slide Number Placeholder 3"/>
          <p:cNvSpPr>
            <a:spLocks noGrp="1"/>
          </p:cNvSpPr>
          <p:nvPr>
            <p:ph type="sldNum" sz="quarter" idx="5"/>
          </p:nvPr>
        </p:nvSpPr>
        <p:spPr/>
        <p:txBody>
          <a:bodyPr/>
          <a:lstStyle/>
          <a:p>
            <a:fld id="{DA6298F2-3F1F-4041-A8E1-C335B761E25A}" type="slidenum">
              <a:rPr lang="en-US" smtClean="0"/>
              <a:t>11</a:t>
            </a:fld>
            <a:endParaRPr lang="en-US" dirty="0"/>
          </a:p>
        </p:txBody>
      </p:sp>
    </p:spTree>
    <p:extLst>
      <p:ext uri="{BB962C8B-B14F-4D97-AF65-F5344CB8AC3E}">
        <p14:creationId xmlns:p14="http://schemas.microsoft.com/office/powerpoint/2010/main" val="66020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think it up -</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a:t>
            </a:r>
            <a:r>
              <a:rPr lang="en-US" sz="1200" b="1" i="0" dirty="0">
                <a:solidFill>
                  <a:srgbClr val="5E0C63"/>
                </a:solidFill>
                <a:effectLst/>
                <a:latin typeface="Arial" panose="020B0604020202020204" pitchFamily="34" charset="0"/>
                <a:ea typeface="Tahoma" pitchFamily="34" charset="0"/>
                <a:cs typeface="Arial" panose="020B0604020202020204" pitchFamily="34" charset="0"/>
              </a:rPr>
              <a:t>o</a:t>
            </a:r>
            <a:r>
              <a:rPr lang="en-US" b="1" i="0" dirty="0">
                <a:solidFill>
                  <a:srgbClr val="1D1C1D"/>
                </a:solidFill>
                <a:effectLst/>
                <a:latin typeface="Arial" panose="020B0604020202020204" pitchFamily="34" charset="0"/>
                <a:cs typeface="Arial" panose="020B0604020202020204" pitchFamily="34" charset="0"/>
              </a:rPr>
              <a:t>ption 1: </a:t>
            </a:r>
            <a:r>
              <a:rPr lang="en-US" b="0" i="0" dirty="0">
                <a:solidFill>
                  <a:srgbClr val="1D1C1D"/>
                </a:solidFill>
                <a:effectLst/>
                <a:latin typeface="Arial" panose="020B0604020202020204" pitchFamily="34" charset="0"/>
                <a:cs typeface="Arial" panose="020B0604020202020204" pitchFamily="34" charset="0"/>
              </a:rPr>
              <a:t>Use the guiding questions on the routine to drive the thinking and discussion with students as they reflect </a:t>
            </a:r>
            <a:r>
              <a:rPr lang="en-US" dirty="0">
                <a:latin typeface="Arial" panose="020B0604020202020204" pitchFamily="34" charset="0"/>
                <a:cs typeface="Arial" panose="020B0604020202020204" pitchFamily="34" charset="0"/>
              </a:rPr>
              <a:t>on the work of the routine so far -- the thinking around the content and the problem, text or visual. Then, have students analyze how all of that can help them as they work on or think through other content or solving future problems.  </a:t>
            </a:r>
            <a:endParaRPr lang="en-US" sz="1200" dirty="0">
              <a:solidFill>
                <a:srgbClr val="5E0C63"/>
              </a:solidFill>
              <a:latin typeface="Arial" panose="020B0604020202020204" pitchFamily="34" charset="0"/>
              <a:ea typeface="Tahoma"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12</a:t>
            </a:fld>
            <a:endParaRPr lang="en-US" dirty="0"/>
          </a:p>
        </p:txBody>
      </p:sp>
    </p:spTree>
    <p:extLst>
      <p:ext uri="{BB962C8B-B14F-4D97-AF65-F5344CB8AC3E}">
        <p14:creationId xmlns:p14="http://schemas.microsoft.com/office/powerpoint/2010/main" val="54224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think it up</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 </a:t>
            </a:r>
            <a:r>
              <a:rPr lang="en-US" sz="1200" b="1" i="0" dirty="0">
                <a:solidFill>
                  <a:srgbClr val="5E0C63"/>
                </a:solidFill>
                <a:effectLst/>
                <a:latin typeface="Arial" panose="020B0604020202020204" pitchFamily="34" charset="0"/>
                <a:ea typeface="Tahoma" pitchFamily="34" charset="0"/>
                <a:cs typeface="Arial" panose="020B0604020202020204" pitchFamily="34" charset="0"/>
              </a:rPr>
              <a:t>o</a:t>
            </a:r>
            <a:r>
              <a:rPr lang="en-US" b="1" i="0" dirty="0">
                <a:solidFill>
                  <a:srgbClr val="1D1C1D"/>
                </a:solidFill>
                <a:effectLst/>
                <a:latin typeface="Arial" panose="020B0604020202020204" pitchFamily="34" charset="0"/>
                <a:cs typeface="Arial" panose="020B0604020202020204" pitchFamily="34" charset="0"/>
              </a:rPr>
              <a:t>ption 2 odd one out (extending thinking instructional strategy)</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b="1" i="0" dirty="0">
              <a:solidFill>
                <a:srgbClr val="1D1C1D"/>
              </a:solidFill>
              <a:effectLst/>
              <a:latin typeface="Arial" panose="020B0604020202020204" pitchFamily="34" charset="0"/>
              <a:cs typeface="Arial" panose="020B0604020202020204" pitchFamily="34" charset="0"/>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purpose</a:t>
            </a: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Students compare/contrast four visuals, assessment questions, words, characters, historical figures, etc. and justify their thinking by defending which they think is the odd one out.</a:t>
            </a:r>
            <a:endParaRPr lang="en-US" dirty="0">
              <a:latin typeface="Arial" panose="020B0604020202020204" pitchFamily="34" charset="0"/>
              <a:cs typeface="Arial" panose="020B0604020202020204" pitchFamily="34" charset="0"/>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dirty="0">
              <a:latin typeface="Arial" panose="020B0604020202020204" pitchFamily="34" charset="0"/>
              <a:cs typeface="Arial" panose="020B0604020202020204" pitchFamily="34" charset="0"/>
            </a:endParaRPr>
          </a:p>
          <a:p>
            <a:pPr marL="0" indent="0" defTabSz="996094">
              <a:buFont typeface="+mj-lt"/>
              <a:buNone/>
              <a:defRPr/>
            </a:pPr>
            <a:r>
              <a:rPr lang="en-US" b="1" i="0" dirty="0">
                <a:solidFill>
                  <a:srgbClr val="1D1C1D"/>
                </a:solidFill>
                <a:effectLst/>
                <a:latin typeface="Arial" panose="020B0604020202020204" pitchFamily="34" charset="0"/>
                <a:cs typeface="Arial" panose="020B0604020202020204" pitchFamily="34" charset="0"/>
              </a:rPr>
              <a:t>instructions</a:t>
            </a:r>
            <a:endParaRPr lang="en-US" dirty="0">
              <a:solidFill>
                <a:prstClr val="black"/>
              </a:solidFill>
              <a:latin typeface="Arial" panose="020B0604020202020204" pitchFamily="34" charset="0"/>
              <a:cs typeface="Arial" panose="020B0604020202020204" pitchFamily="34" charset="0"/>
            </a:endParaRP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Divide students into groups of 4. </a:t>
            </a:r>
          </a:p>
          <a:p>
            <a:pPr marL="228600" marR="0" lvl="0" indent="-228600" algn="l" defTabSz="996094"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Arial" panose="020B0604020202020204" pitchFamily="34" charset="0"/>
                <a:cs typeface="Arial" panose="020B0604020202020204" pitchFamily="34" charset="0"/>
              </a:rPr>
              <a:t>In each group, students divide the images/problems amongst their group and take turns describing their image/problem.</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Students compare and contrast the images/problems.</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Students determine which one is the odd one out and why.</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Groups share out their selected odd one out and justification. </a:t>
            </a:r>
          </a:p>
          <a:p>
            <a:pPr marL="228600" indent="-228600">
              <a:buFont typeface="+mj-lt"/>
              <a:buAutoNum type="arabicPeriod"/>
            </a:pPr>
            <a:r>
              <a:rPr lang="en-US" sz="1200" b="0" i="0" kern="1200" dirty="0">
                <a:solidFill>
                  <a:schemeClr val="tx1"/>
                </a:solidFill>
                <a:effectLst/>
                <a:latin typeface="Arial" panose="020B0604020202020204" pitchFamily="34" charset="0"/>
                <a:ea typeface="+mn-ea"/>
                <a:cs typeface="Arial" panose="020B0604020202020204" pitchFamily="34" charset="0"/>
              </a:rPr>
              <a:t>Observe and listen to students’ thinking and clarify/verify as appropriate.</a:t>
            </a:r>
          </a:p>
          <a:p>
            <a:pPr marL="0" indent="0" defTabSz="996094">
              <a:buFont typeface="+mj-lt"/>
              <a:buNone/>
              <a:defRPr/>
            </a:pP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13</a:t>
            </a:fld>
            <a:endParaRPr lang="en-US" dirty="0"/>
          </a:p>
        </p:txBody>
      </p:sp>
    </p:spTree>
    <p:extLst>
      <p:ext uri="{BB962C8B-B14F-4D97-AF65-F5344CB8AC3E}">
        <p14:creationId xmlns:p14="http://schemas.microsoft.com/office/powerpoint/2010/main" val="3796120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last 10 minutes of the routine is for students to reflect on the routine and write about how it affected their understanding and confidence around the content and problem-solving process. </a:t>
            </a:r>
          </a:p>
        </p:txBody>
      </p:sp>
      <p:sp>
        <p:nvSpPr>
          <p:cNvPr id="4" name="Slide Number Placeholder 3"/>
          <p:cNvSpPr>
            <a:spLocks noGrp="1"/>
          </p:cNvSpPr>
          <p:nvPr>
            <p:ph type="sldNum" sz="quarter" idx="5"/>
          </p:nvPr>
        </p:nvSpPr>
        <p:spPr/>
        <p:txBody>
          <a:bodyPr/>
          <a:lstStyle/>
          <a:p>
            <a:fld id="{DA6298F2-3F1F-4041-A8E1-C335B761E25A}" type="slidenum">
              <a:rPr lang="en-US" smtClean="0"/>
              <a:t>14</a:t>
            </a:fld>
            <a:endParaRPr lang="en-US" dirty="0"/>
          </a:p>
        </p:txBody>
      </p:sp>
    </p:spTree>
    <p:extLst>
      <p:ext uri="{BB962C8B-B14F-4D97-AF65-F5344CB8AC3E}">
        <p14:creationId xmlns:p14="http://schemas.microsoft.com/office/powerpoint/2010/main" val="10181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F3BA-9AAC-E1A8-187E-6BF335983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37185-26C5-9A52-AC5C-A3D28200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E3D4A-71AD-F686-0EDF-CD92322EE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r>
              <a:rPr lang="en-US" b="0" dirty="0"/>
              <a:t>: The goal of the last 10 minutes of the routine is to solidify learning and have students practice communicating what they know in </a:t>
            </a:r>
            <a:r>
              <a:rPr lang="en-US" b="1" dirty="0"/>
              <a:t>writing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Ask students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think</a:t>
            </a:r>
            <a:r>
              <a:rPr lang="en-US" b="0" dirty="0"/>
              <a:t> about the activities, questions, discussions, and the selected problem, text or visual for this week’s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talk</a:t>
            </a:r>
            <a:r>
              <a:rPr lang="en-US" b="0" dirty="0"/>
              <a:t> with a partner or in a small group about what they learned and the evidence that supports their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write</a:t>
            </a:r>
            <a:r>
              <a:rPr lang="en-US" b="0" dirty="0"/>
              <a:t> their answers on a piece of paper or in their notebooks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areas in which students may need more support.</a:t>
            </a:r>
            <a:endParaRPr lang="en-US" b="0" dirty="0"/>
          </a:p>
        </p:txBody>
      </p:sp>
      <p:sp>
        <p:nvSpPr>
          <p:cNvPr id="4" name="Slide Number Placeholder 3">
            <a:extLst>
              <a:ext uri="{FF2B5EF4-FFF2-40B4-BE49-F238E27FC236}">
                <a16:creationId xmlns:a16="http://schemas.microsoft.com/office/drawing/2014/main" id="{1277E5E3-D279-AD81-2114-2208EA228A67}"/>
              </a:ext>
            </a:extLst>
          </p:cNvPr>
          <p:cNvSpPr>
            <a:spLocks noGrp="1"/>
          </p:cNvSpPr>
          <p:nvPr>
            <p:ph type="sldNum" sz="quarter" idx="5"/>
          </p:nvPr>
        </p:nvSpPr>
        <p:spPr/>
        <p:txBody>
          <a:bodyPr/>
          <a:lstStyle/>
          <a:p>
            <a:fld id="{DA6298F2-3F1F-4041-A8E1-C335B761E25A}" type="slidenum">
              <a:rPr lang="en-US" smtClean="0"/>
              <a:t>15</a:t>
            </a:fld>
            <a:endParaRPr lang="en-US" dirty="0"/>
          </a:p>
        </p:txBody>
      </p:sp>
    </p:spTree>
    <p:extLst>
      <p:ext uri="{BB962C8B-B14F-4D97-AF65-F5344CB8AC3E}">
        <p14:creationId xmlns:p14="http://schemas.microsoft.com/office/powerpoint/2010/main" val="55011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week, use the guiding questions from the </a:t>
            </a:r>
            <a:r>
              <a:rPr lang="en-US" b="1" dirty="0"/>
              <a:t>thinkalong routine </a:t>
            </a:r>
            <a:r>
              <a:rPr lang="en-US" dirty="0"/>
              <a:t>to lead student thinking and discussion around the selected </a:t>
            </a:r>
            <a:r>
              <a:rPr lang="en-US" b="1" dirty="0"/>
              <a:t>stimulus</a:t>
            </a:r>
            <a:r>
              <a:rPr lang="en-US" b="0" dirty="0"/>
              <a:t> (</a:t>
            </a:r>
            <a:r>
              <a:rPr lang="en-US" dirty="0"/>
              <a:t>problem, text, or visual) aligned to a high-impact standard/concept.</a:t>
            </a:r>
          </a:p>
        </p:txBody>
      </p:sp>
      <p:sp>
        <p:nvSpPr>
          <p:cNvPr id="4" name="Slide Number Placeholder 3"/>
          <p:cNvSpPr>
            <a:spLocks noGrp="1"/>
          </p:cNvSpPr>
          <p:nvPr>
            <p:ph type="sldNum" sz="quarter" idx="5"/>
          </p:nvPr>
        </p:nvSpPr>
        <p:spPr/>
        <p:txBody>
          <a:bodyPr/>
          <a:lstStyle/>
          <a:p>
            <a:fld id="{DA6298F2-3F1F-4041-A8E1-C335B761E25A}" type="slidenum">
              <a:rPr lang="en-US" smtClean="0"/>
              <a:t>2</a:t>
            </a:fld>
            <a:endParaRPr lang="en-US" dirty="0"/>
          </a:p>
        </p:txBody>
      </p:sp>
    </p:spTree>
    <p:extLst>
      <p:ext uri="{BB962C8B-B14F-4D97-AF65-F5344CB8AC3E}">
        <p14:creationId xmlns:p14="http://schemas.microsoft.com/office/powerpoint/2010/main" val="253640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make a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goal of the first 5-10 minutes of the routine is just for students to </a:t>
            </a:r>
            <a:r>
              <a:rPr lang="en-US" b="1" dirty="0"/>
              <a:t>explore</a:t>
            </a:r>
            <a:r>
              <a:rPr lang="en-US" dirty="0"/>
              <a:t>. We are engaging the “tools to know” process standards and using the selected problem, text, or visual to activate memory around the designated content for the week.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using a problem as the stimulus, students don’t solve the problem or even see the answer choices yet! In this part of the routine, students practice making a plan, getting started, and thinking about what they will need to answer the question based on the vocabulary and/or visuals included.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3</a:t>
            </a:fld>
            <a:endParaRPr lang="en-US" dirty="0"/>
          </a:p>
        </p:txBody>
      </p:sp>
    </p:spTree>
    <p:extLst>
      <p:ext uri="{BB962C8B-B14F-4D97-AF65-F5344CB8AC3E}">
        <p14:creationId xmlns:p14="http://schemas.microsoft.com/office/powerpoint/2010/main" val="190127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02EA-07EA-A531-6593-7BE169339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B776-9943-89A6-6764-7C04733DD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7A462-43BF-B55B-C9ED-9D0D51C1AF4F}"/>
              </a:ext>
            </a:extLst>
          </p:cNvPr>
          <p:cNvSpPr>
            <a:spLocks noGrp="1"/>
          </p:cNvSpPr>
          <p:nvPr>
            <p:ph type="body" idx="1"/>
          </p:nvPr>
        </p:nvSpPr>
        <p:spPr/>
        <p:txBody>
          <a:bodyPr/>
          <a:lstStyle/>
          <a:p>
            <a:pPr marL="0" indent="0" algn="l">
              <a:buFont typeface="+mj-lt"/>
              <a:buNone/>
            </a:pPr>
            <a:r>
              <a:rPr lang="en-US" b="1" i="0" dirty="0">
                <a:solidFill>
                  <a:srgbClr val="1D1C1D"/>
                </a:solidFill>
                <a:effectLst/>
              </a:rPr>
              <a:t>make a plan: </a:t>
            </a:r>
            <a:r>
              <a:rPr lang="en-US" b="0" i="0" dirty="0">
                <a:solidFill>
                  <a:srgbClr val="1D1C1D"/>
                </a:solidFill>
                <a:effectLst/>
              </a:rPr>
              <a:t>Use the guiding questions on the routine to drive the thinking and discussion with students as you explore the selected stimulus.</a:t>
            </a:r>
          </a:p>
          <a:p>
            <a:pPr marL="0" indent="0" algn="l">
              <a:buFont typeface="+mj-lt"/>
              <a:buNone/>
            </a:pPr>
            <a:endParaRPr lang="en-US" b="0" i="0" dirty="0">
              <a:solidFill>
                <a:srgbClr val="1D1C1D"/>
              </a:solidFill>
              <a:effectLst/>
            </a:endParaRPr>
          </a:p>
          <a:p>
            <a:r>
              <a:rPr lang="en-US" b="1" i="0" dirty="0">
                <a:solidFill>
                  <a:srgbClr val="1D1C1D"/>
                </a:solidFill>
                <a:effectLst/>
              </a:rPr>
              <a:t>This item was selected to address, loopback, or intervene on </a:t>
            </a:r>
            <a:r>
              <a:rPr lang="en-US" b="1" dirty="0">
                <a:solidFill>
                  <a:srgbClr val="1D1C1D"/>
                </a:solidFill>
              </a:rPr>
              <a:t>decimal place value</a:t>
            </a:r>
            <a:r>
              <a:rPr lang="en-US" b="1" i="0" dirty="0">
                <a:solidFill>
                  <a:srgbClr val="1D1C1D"/>
                </a:solidFill>
                <a:effectLst/>
              </a:rPr>
              <a:t> because:</a:t>
            </a:r>
          </a:p>
          <a:p>
            <a:pPr marL="228600" indent="-228600">
              <a:buFont typeface="+mj-lt"/>
              <a:buAutoNum type="arabicPeriod"/>
            </a:pPr>
            <a:r>
              <a:rPr lang="en-US" dirty="0"/>
              <a:t>Place </a:t>
            </a:r>
            <a:r>
              <a:rPr lang="en-US"/>
              <a:t>value understanding </a:t>
            </a:r>
            <a:r>
              <a:rPr lang="en-US" dirty="0"/>
              <a:t>and representations are a foundational skill that will continue into </a:t>
            </a:r>
            <a:r>
              <a:rPr lang="en-US"/>
              <a:t>future learning.</a:t>
            </a:r>
          </a:p>
          <a:p>
            <a:pPr marL="228600" indent="-228600">
              <a:buFont typeface="+mj-lt"/>
              <a:buAutoNum type="arabicPeriod"/>
            </a:pPr>
            <a:r>
              <a:rPr lang="en-US"/>
              <a:t>This problem will have students go from a verbal description to number form.</a:t>
            </a:r>
            <a:endParaRPr lang="en-US" dirty="0"/>
          </a:p>
        </p:txBody>
      </p:sp>
      <p:sp>
        <p:nvSpPr>
          <p:cNvPr id="4" name="Slide Number Placeholder 3">
            <a:extLst>
              <a:ext uri="{FF2B5EF4-FFF2-40B4-BE49-F238E27FC236}">
                <a16:creationId xmlns:a16="http://schemas.microsoft.com/office/drawing/2014/main" id="{4F8B941E-C4DC-C46B-4ADC-90630AC9FEB5}"/>
              </a:ext>
            </a:extLst>
          </p:cNvPr>
          <p:cNvSpPr>
            <a:spLocks noGrp="1"/>
          </p:cNvSpPr>
          <p:nvPr>
            <p:ph type="sldNum" sz="quarter" idx="5"/>
          </p:nvPr>
        </p:nvSpPr>
        <p:spPr/>
        <p:txBody>
          <a:bodyPr/>
          <a:lstStyle/>
          <a:p>
            <a:fld id="{DA6298F2-3F1F-4041-A8E1-C335B761E25A}" type="slidenum">
              <a:rPr lang="en-US" smtClean="0"/>
              <a:t>4</a:t>
            </a:fld>
            <a:endParaRPr lang="en-US" dirty="0"/>
          </a:p>
        </p:txBody>
      </p:sp>
    </p:spTree>
    <p:extLst>
      <p:ext uri="{BB962C8B-B14F-4D97-AF65-F5344CB8AC3E}">
        <p14:creationId xmlns:p14="http://schemas.microsoft.com/office/powerpoint/2010/main" val="315052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second 10 minutes in the routine is for students to </a:t>
            </a:r>
            <a:r>
              <a:rPr lang="en-US" b="1" dirty="0"/>
              <a:t>talk</a:t>
            </a:r>
            <a:r>
              <a:rPr lang="en-US" dirty="0"/>
              <a:t> using the problem, text, or visual to show what they know about this concept! This part of the routine allows students and teacher to talk about, share, and clarify the content (vocabulary, visuals, activities, common mistakes, connections, key ideas, important info/details, etc.).</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5</a:t>
            </a:fld>
            <a:endParaRPr lang="en-US" dirty="0"/>
          </a:p>
        </p:txBody>
      </p:sp>
    </p:spTree>
    <p:extLst>
      <p:ext uri="{BB962C8B-B14F-4D97-AF65-F5344CB8AC3E}">
        <p14:creationId xmlns:p14="http://schemas.microsoft.com/office/powerpoint/2010/main" val="24591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F392-22A3-E3EB-F499-DCCB4D0EA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8230C-8CB7-607D-1720-9C1348E50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6037-1694-F66F-E031-F474E9FF6D4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1: </a:t>
            </a:r>
            <a:r>
              <a:rPr lang="en-US" b="0" i="0" dirty="0">
                <a:solidFill>
                  <a:srgbClr val="1D1C1D"/>
                </a:solidFill>
                <a:effectLst/>
              </a:rPr>
              <a:t>Use</a:t>
            </a:r>
            <a:r>
              <a:rPr lang="en-US" dirty="0"/>
              <a:t> these questions from the routine, along with the selected stimulus, to activate memory, review content, correct learning mistakes, and clarify misconceptions. Be sure discussion includes important information related to the selected stimulus.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important information about this item:</a:t>
            </a:r>
          </a:p>
          <a:p>
            <a:pPr marL="228600" indent="-228600">
              <a:buFont typeface="+mj-lt"/>
              <a:buAutoNum type="arabicPeriod"/>
            </a:pPr>
            <a:r>
              <a:rPr lang="en-US" b="0" i="0" dirty="0">
                <a:solidFill>
                  <a:srgbClr val="1D1C1D"/>
                </a:solidFill>
                <a:effectLst/>
              </a:rPr>
              <a:t>Clues include and require an understanding of important academic vocabulary</a:t>
            </a:r>
            <a:r>
              <a:rPr lang="en-US" dirty="0">
                <a:solidFill>
                  <a:srgbClr val="1D1C1D"/>
                </a:solidFill>
              </a:rPr>
              <a:t>: digit, value, tenths</a:t>
            </a:r>
            <a:r>
              <a:rPr lang="en-US">
                <a:solidFill>
                  <a:srgbClr val="1D1C1D"/>
                </a:solidFill>
              </a:rPr>
              <a:t>, hundredths.</a:t>
            </a:r>
            <a:endParaRPr lang="en-US" b="0" i="0" dirty="0">
              <a:solidFill>
                <a:srgbClr val="1D1C1D"/>
              </a:solidFill>
              <a:effectLst/>
            </a:endParaRPr>
          </a:p>
          <a:p>
            <a:pPr marL="228600" indent="-228600" algn="l">
              <a:buFont typeface="+mj-lt"/>
              <a:buAutoNum type="arabicPeriod"/>
            </a:pPr>
            <a:r>
              <a:rPr lang="en-US" b="0" i="0" dirty="0">
                <a:solidFill>
                  <a:srgbClr val="1D1C1D"/>
                </a:solidFill>
                <a:effectLst/>
              </a:rPr>
              <a:t>Students must read and clarify all of </a:t>
            </a:r>
            <a:r>
              <a:rPr lang="en-US" b="0" i="0">
                <a:solidFill>
                  <a:srgbClr val="1D1C1D"/>
                </a:solidFill>
                <a:effectLst/>
              </a:rPr>
              <a:t>the clues.</a:t>
            </a:r>
            <a:endParaRPr lang="en-US" b="0" i="0" dirty="0">
              <a:solidFill>
                <a:srgbClr val="1D1C1D"/>
              </a:solidFill>
              <a:effectLst/>
            </a:endParaRPr>
          </a:p>
          <a:p>
            <a:pPr marL="228600" indent="-228600" algn="l">
              <a:buFont typeface="+mj-lt"/>
              <a:buAutoNum type="arabicPeriod"/>
            </a:pPr>
            <a:r>
              <a:rPr lang="en-US" dirty="0">
                <a:solidFill>
                  <a:srgbClr val="1D1C1D"/>
                </a:solidFill>
              </a:rPr>
              <a:t>A number can be generated with each of these clues when the digit is placed in the correct </a:t>
            </a:r>
            <a:r>
              <a:rPr lang="en-US">
                <a:solidFill>
                  <a:srgbClr val="1D1C1D"/>
                </a:solidFill>
              </a:rPr>
              <a:t>place value.</a:t>
            </a:r>
            <a:endParaRPr lang="en-US" dirty="0">
              <a:solidFill>
                <a:srgbClr val="1D1C1D"/>
              </a:solidFill>
            </a:endParaRPr>
          </a:p>
          <a:p>
            <a:pPr marL="228600" indent="-228600" algn="l">
              <a:buFont typeface="+mj-lt"/>
              <a:buAutoNum type="arabicPeriod"/>
            </a:pPr>
            <a:r>
              <a:rPr lang="en-US" b="0" i="0" dirty="0">
                <a:solidFill>
                  <a:srgbClr val="1D1C1D"/>
                </a:solidFill>
                <a:effectLst/>
              </a:rPr>
              <a:t>Students would benefit from creating a place value chart, use of manipulatives, writing the number in various forms (standard form, expanded form, </a:t>
            </a:r>
            <a:r>
              <a:rPr lang="en-US" b="0" i="0">
                <a:solidFill>
                  <a:srgbClr val="1D1C1D"/>
                </a:solidFill>
                <a:effectLst/>
              </a:rPr>
              <a:t>etc.).</a:t>
            </a:r>
            <a:endParaRPr lang="en-US" dirty="0"/>
          </a:p>
        </p:txBody>
      </p:sp>
      <p:sp>
        <p:nvSpPr>
          <p:cNvPr id="4" name="Slide Number Placeholder 3">
            <a:extLst>
              <a:ext uri="{FF2B5EF4-FFF2-40B4-BE49-F238E27FC236}">
                <a16:creationId xmlns:a16="http://schemas.microsoft.com/office/drawing/2014/main" id="{1E831C49-DAE2-B842-2C5A-5FEF10A8C057}"/>
              </a:ext>
            </a:extLst>
          </p:cNvPr>
          <p:cNvSpPr>
            <a:spLocks noGrp="1"/>
          </p:cNvSpPr>
          <p:nvPr>
            <p:ph type="sldNum" sz="quarter" idx="5"/>
          </p:nvPr>
        </p:nvSpPr>
        <p:spPr/>
        <p:txBody>
          <a:bodyPr/>
          <a:lstStyle/>
          <a:p>
            <a:fld id="{DA6298F2-3F1F-4041-A8E1-C335B761E25A}" type="slidenum">
              <a:rPr lang="en-US" smtClean="0"/>
              <a:t>6</a:t>
            </a:fld>
            <a:endParaRPr lang="en-US" dirty="0"/>
          </a:p>
        </p:txBody>
      </p:sp>
    </p:spTree>
    <p:extLst>
      <p:ext uri="{BB962C8B-B14F-4D97-AF65-F5344CB8AC3E}">
        <p14:creationId xmlns:p14="http://schemas.microsoft.com/office/powerpoint/2010/main" val="19473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2: just the facts (rehearsal and practice instructional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The purpose is to help student identify the most important details from a problem or visual.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ea typeface="+mn-ea"/>
                <a:cs typeface="+mn-cs"/>
              </a:rPr>
              <a:t>Students </a:t>
            </a:r>
            <a:r>
              <a:rPr lang="en-US" dirty="0"/>
              <a:t>read a text and observe an image.</a:t>
            </a:r>
          </a:p>
          <a:p>
            <a:pPr marL="228600" indent="-228600" defTabSz="457200">
              <a:buFontTx/>
              <a:buAutoNum type="arabicPeriod"/>
              <a:defRPr/>
            </a:pPr>
            <a:r>
              <a:rPr lang="en-US" b="0" i="0" dirty="0">
                <a:solidFill>
                  <a:srgbClr val="1D1C1D"/>
                </a:solidFill>
                <a:effectLst/>
              </a:rPr>
              <a:t>They determine 3 facts (interesting, useful, most important) from the stem.</a:t>
            </a:r>
            <a:endParaRPr lang="en-US" dirty="0">
              <a:solidFill>
                <a:srgbClr val="1D1C1D"/>
              </a:solidFill>
            </a:endParaRPr>
          </a:p>
          <a:p>
            <a:pPr lvl="1" indent="-228600" defTabSz="457200">
              <a:buFont typeface="Arial" panose="020B0604020202020204" pitchFamily="34" charset="0"/>
              <a:buChar char="•"/>
              <a:defRPr/>
            </a:pPr>
            <a:r>
              <a:rPr lang="en-US" i="0" dirty="0">
                <a:solidFill>
                  <a:srgbClr val="1D1C1D"/>
                </a:solidFill>
              </a:rPr>
              <a:t>An </a:t>
            </a:r>
            <a:r>
              <a:rPr lang="en-US" b="1" i="0" dirty="0">
                <a:solidFill>
                  <a:srgbClr val="1D1C1D"/>
                </a:solidFill>
              </a:rPr>
              <a:t>interesting fact </a:t>
            </a:r>
            <a:r>
              <a:rPr lang="en-US" i="0" dirty="0">
                <a:solidFill>
                  <a:srgbClr val="1D1C1D"/>
                </a:solidFill>
              </a:rPr>
              <a:t>might be that the values are not in order from greatest value to least – they are scrambled. </a:t>
            </a:r>
            <a:endParaRPr lang="en-US" i="0" dirty="0">
              <a:solidFill>
                <a:srgbClr val="000000"/>
              </a:solidFill>
            </a:endParaRPr>
          </a:p>
          <a:p>
            <a:pPr lvl="1" indent="-228600" defTabSz="457200">
              <a:buFont typeface="Arial" panose="020B0604020202020204" pitchFamily="34" charset="0"/>
              <a:buChar char="•"/>
              <a:defRPr/>
            </a:pPr>
            <a:r>
              <a:rPr lang="en-US" i="0" dirty="0">
                <a:solidFill>
                  <a:srgbClr val="1D1C1D"/>
                </a:solidFill>
              </a:rPr>
              <a:t>A </a:t>
            </a:r>
            <a:r>
              <a:rPr lang="en-US" b="1" i="0" dirty="0">
                <a:solidFill>
                  <a:srgbClr val="1D1C1D"/>
                </a:solidFill>
              </a:rPr>
              <a:t>useful fact </a:t>
            </a:r>
            <a:r>
              <a:rPr lang="en-US" i="0" dirty="0">
                <a:solidFill>
                  <a:srgbClr val="1D1C1D"/>
                </a:solidFill>
              </a:rPr>
              <a:t>might be that the place values are listed in the expanded notation which makes placing them into a place value chart easy. </a:t>
            </a:r>
            <a:endParaRPr lang="en-US" i="0" dirty="0">
              <a:solidFill>
                <a:srgbClr val="000000"/>
              </a:solidFill>
            </a:endParaRPr>
          </a:p>
          <a:p>
            <a:pPr marR="0" lvl="1" indent="-228600" algn="l" defTabSz="457200">
              <a:lnSpc>
                <a:spcPct val="100000"/>
              </a:lnSpc>
              <a:spcBef>
                <a:spcPts val="0"/>
              </a:spcBef>
              <a:spcAft>
                <a:spcPts val="0"/>
              </a:spcAft>
              <a:buClrTx/>
              <a:buSzTx/>
              <a:buFont typeface="Arial" panose="020B0604020202020204" pitchFamily="34" charset="0"/>
              <a:buChar char="•"/>
              <a:tabLst/>
              <a:defRPr/>
            </a:pPr>
            <a:r>
              <a:rPr lang="en-US" i="0" dirty="0">
                <a:solidFill>
                  <a:srgbClr val="1D1C1D"/>
                </a:solidFill>
              </a:rPr>
              <a:t>An </a:t>
            </a:r>
            <a:r>
              <a:rPr lang="en-US" b="1" i="0" dirty="0">
                <a:solidFill>
                  <a:srgbClr val="1D1C1D"/>
                </a:solidFill>
              </a:rPr>
              <a:t>important fact </a:t>
            </a:r>
            <a:r>
              <a:rPr lang="en-US" i="0" dirty="0">
                <a:solidFill>
                  <a:srgbClr val="1D1C1D"/>
                </a:solidFill>
              </a:rPr>
              <a:t>might be that some of the values are missing.</a:t>
            </a:r>
            <a:endParaRPr lang="en-US" i="0" dirty="0"/>
          </a:p>
          <a:p>
            <a:pPr defTabSz="457200">
              <a:defRPr/>
            </a:pPr>
            <a:r>
              <a:rPr lang="en-US" dirty="0">
                <a:solidFill>
                  <a:srgbClr val="1D1C1D"/>
                </a:solidFill>
              </a:rPr>
              <a:t>3. </a:t>
            </a:r>
            <a:r>
              <a:rPr lang="en-US" b="0" i="0" dirty="0">
                <a:solidFill>
                  <a:srgbClr val="1D1C1D"/>
                </a:solidFill>
                <a:effectLst/>
              </a:rPr>
              <a:t>With a thinking partner, students justify why they chose a particular fact.</a:t>
            </a:r>
          </a:p>
          <a:p>
            <a:pPr defTabSz="457200">
              <a:defRPr/>
            </a:pPr>
            <a:r>
              <a:rPr lang="en-US" dirty="0"/>
              <a:t>4. </a:t>
            </a:r>
            <a:r>
              <a:rPr lang="en-US" sz="1200" b="0" i="0" kern="1200" dirty="0">
                <a:solidFill>
                  <a:schemeClr val="tx1"/>
                </a:solidFill>
                <a:effectLst/>
                <a:ea typeface="+mn-ea"/>
                <a:cs typeface="+mn-cs"/>
              </a:rPr>
              <a:t>Observe students’ thinking and clarify/verify as appropriate.</a:t>
            </a:r>
            <a:endParaRPr lang="en-US" sz="1200" b="0" i="0" kern="1200" dirty="0">
              <a:solidFill>
                <a:schemeClr val="tx1"/>
              </a:solidFill>
              <a:effectLst/>
            </a:endParaRP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7</a:t>
            </a:fld>
            <a:endParaRPr lang="en-US" dirty="0"/>
          </a:p>
        </p:txBody>
      </p:sp>
    </p:spTree>
    <p:extLst>
      <p:ext uri="{BB962C8B-B14F-4D97-AF65-F5344CB8AC3E}">
        <p14:creationId xmlns:p14="http://schemas.microsoft.com/office/powerpoint/2010/main" val="31570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work 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goal of the third 10 minutes of the routine is for students to </a:t>
            </a:r>
            <a:r>
              <a:rPr lang="en-US" b="1" dirty="0">
                <a:latin typeface="Arial" panose="020B0604020202020204" pitchFamily="34" charset="0"/>
                <a:cs typeface="Arial" panose="020B0604020202020204" pitchFamily="34" charset="0"/>
              </a:rPr>
              <a:t>work out</a:t>
            </a:r>
            <a:r>
              <a:rPr lang="en-US" dirty="0">
                <a:latin typeface="Arial" panose="020B0604020202020204" pitchFamily="34" charset="0"/>
                <a:cs typeface="Arial" panose="020B0604020202020204" pitchFamily="34" charset="0"/>
              </a:rPr>
              <a:t> the problem and </a:t>
            </a:r>
            <a:r>
              <a:rPr lang="en-US" b="1" dirty="0">
                <a:latin typeface="Arial" panose="020B0604020202020204" pitchFamily="34" charset="0"/>
                <a:cs typeface="Arial" panose="020B0604020202020204" pitchFamily="34" charset="0"/>
              </a:rPr>
              <a:t>defend</a:t>
            </a:r>
            <a:r>
              <a:rPr lang="en-US" dirty="0">
                <a:latin typeface="Arial" panose="020B0604020202020204" pitchFamily="34" charset="0"/>
                <a:cs typeface="Arial" panose="020B0604020202020204" pitchFamily="34" charset="0"/>
              </a:rPr>
              <a:t> their answer. We want students to prove why their chosen response is </a:t>
            </a:r>
            <a:r>
              <a:rPr lang="en-US" b="1" dirty="0">
                <a:latin typeface="Arial" panose="020B0604020202020204" pitchFamily="34" charset="0"/>
                <a:cs typeface="Arial" panose="020B0604020202020204" pitchFamily="34" charset="0"/>
              </a:rPr>
              <a:t>right</a:t>
            </a:r>
            <a:r>
              <a:rPr lang="en-US" dirty="0">
                <a:latin typeface="Arial" panose="020B0604020202020204" pitchFamily="34" charset="0"/>
                <a:cs typeface="Arial" panose="020B0604020202020204" pitchFamily="34" charset="0"/>
              </a:rPr>
              <a:t> and explain why the incorrect answers are </a:t>
            </a:r>
            <a:r>
              <a:rPr lang="en-US" b="1" dirty="0">
                <a:latin typeface="Arial" panose="020B0604020202020204" pitchFamily="34" charset="0"/>
                <a:cs typeface="Arial" panose="020B0604020202020204" pitchFamily="34" charset="0"/>
              </a:rPr>
              <a:t>wrong</a:t>
            </a:r>
            <a:r>
              <a:rPr lang="en-US" dirty="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8</a:t>
            </a:fld>
            <a:endParaRPr lang="en-US" dirty="0"/>
          </a:p>
        </p:txBody>
      </p:sp>
    </p:spTree>
    <p:extLst>
      <p:ext uri="{BB962C8B-B14F-4D97-AF65-F5344CB8AC3E}">
        <p14:creationId xmlns:p14="http://schemas.microsoft.com/office/powerpoint/2010/main" val="374209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1: </a:t>
            </a:r>
            <a:r>
              <a:rPr lang="en-US" dirty="0"/>
              <a:t>Correct learning mistakes and clarify misconceptions by answering the question but be sure students not only solve but also prove why their chosen response is right and explain why the incorrect answers are wrong.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0" indent="0">
              <a:buFont typeface="+mj-lt"/>
              <a:buNone/>
            </a:pPr>
            <a:r>
              <a:rPr lang="en-US" dirty="0"/>
              <a:t>A is incorrect - the student most likely confused the tenths with the hundredths place</a:t>
            </a:r>
          </a:p>
          <a:p>
            <a:pPr marL="0" indent="0">
              <a:buFont typeface="+mj-lt"/>
              <a:buNone/>
            </a:pPr>
            <a:r>
              <a:rPr lang="en-US" dirty="0"/>
              <a:t>B is incorrect - the student most likely confused the hundredths with the hundreds place</a:t>
            </a:r>
          </a:p>
          <a:p>
            <a:pPr marL="0" indent="0">
              <a:buFont typeface="+mj-lt"/>
              <a:buNone/>
            </a:pPr>
            <a:r>
              <a:rPr lang="en-US" b="1" dirty="0"/>
              <a:t>C is correct</a:t>
            </a:r>
          </a:p>
          <a:p>
            <a:pPr marL="0" indent="0">
              <a:buFont typeface="+mj-lt"/>
              <a:buNone/>
            </a:pPr>
            <a:r>
              <a:rPr lang="en-US" dirty="0"/>
              <a:t>D is incorrect - the student most likely was careless with the digit 2 and didn’t pay attention to it being in the thousands place or saw that it was in the greatest place value</a:t>
            </a:r>
          </a:p>
        </p:txBody>
      </p:sp>
      <p:sp>
        <p:nvSpPr>
          <p:cNvPr id="4" name="Slide Number Placeholder 3"/>
          <p:cNvSpPr>
            <a:spLocks noGrp="1"/>
          </p:cNvSpPr>
          <p:nvPr>
            <p:ph type="sldNum" sz="quarter" idx="5"/>
          </p:nvPr>
        </p:nvSpPr>
        <p:spPr/>
        <p:txBody>
          <a:bodyPr/>
          <a:lstStyle/>
          <a:p>
            <a:fld id="{DA6298F2-3F1F-4041-A8E1-C335B761E25A}" type="slidenum">
              <a:rPr lang="en-US" smtClean="0"/>
              <a:t>9</a:t>
            </a:fld>
            <a:endParaRPr lang="en-US" dirty="0"/>
          </a:p>
        </p:txBody>
      </p:sp>
    </p:spTree>
    <p:extLst>
      <p:ext uri="{BB962C8B-B14F-4D97-AF65-F5344CB8AC3E}">
        <p14:creationId xmlns:p14="http://schemas.microsoft.com/office/powerpoint/2010/main" val="26404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7106D6A-9125-7A21-96A0-83FC4D3B834D}"/>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8B5240D5-9083-6D4D-45E1-E6778328D7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5006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write about it</a:t>
            </a:r>
          </a:p>
        </p:txBody>
      </p:sp>
    </p:spTree>
    <p:extLst>
      <p:ext uri="{BB962C8B-B14F-4D97-AF65-F5344CB8AC3E}">
        <p14:creationId xmlns:p14="http://schemas.microsoft.com/office/powerpoint/2010/main" val="95494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0999051-D08A-DC7F-A10F-8B3AF89A7854}"/>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D0A4AC8E-18B0-FB50-9829-5F8FBE3EF2AB}"/>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2856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3573003"/>
            <a:ext cx="12192000" cy="1009184"/>
          </a:xfrm>
          <a:prstGeom prst="rect">
            <a:avLst/>
          </a:prstGeom>
        </p:spPr>
        <p:txBody>
          <a:bodyPr/>
          <a:lstStyle>
            <a:lvl1pPr marL="0" indent="0" algn="ctr">
              <a:lnSpc>
                <a:spcPct val="110000"/>
              </a:lnSpc>
              <a:spcBef>
                <a:spcPts val="0"/>
              </a:spcBef>
              <a:buNone/>
              <a:defRPr sz="1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change text)</a:t>
            </a:r>
          </a:p>
        </p:txBody>
      </p:sp>
    </p:spTree>
    <p:extLst>
      <p:ext uri="{BB962C8B-B14F-4D97-AF65-F5344CB8AC3E}">
        <p14:creationId xmlns:p14="http://schemas.microsoft.com/office/powerpoint/2010/main" val="12430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on left o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93139-DE80-8E7D-1166-B2A4684701A7}"/>
              </a:ext>
            </a:extLst>
          </p:cNvPr>
          <p:cNvSpPr>
            <a:spLocks noGrp="1"/>
          </p:cNvSpPr>
          <p:nvPr>
            <p:ph sz="half" idx="1" hasCustomPrompt="1"/>
          </p:nvPr>
        </p:nvSpPr>
        <p:spPr>
          <a:xfrm>
            <a:off x="370368"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
        <p:nvSpPr>
          <p:cNvPr id="2" name="Content Placeholder 2">
            <a:extLst>
              <a:ext uri="{FF2B5EF4-FFF2-40B4-BE49-F238E27FC236}">
                <a16:creationId xmlns:a16="http://schemas.microsoft.com/office/drawing/2014/main" id="{11039524-D1CD-5C98-4FA4-EEA3AFA4D575}"/>
              </a:ext>
            </a:extLst>
          </p:cNvPr>
          <p:cNvSpPr>
            <a:spLocks noGrp="1"/>
          </p:cNvSpPr>
          <p:nvPr>
            <p:ph sz="half" idx="10" hasCustomPrompt="1"/>
          </p:nvPr>
        </p:nvSpPr>
        <p:spPr>
          <a:xfrm>
            <a:off x="6609554"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Tree>
    <p:extLst>
      <p:ext uri="{BB962C8B-B14F-4D97-AF65-F5344CB8AC3E}">
        <p14:creationId xmlns:p14="http://schemas.microsoft.com/office/powerpoint/2010/main" val="347140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make a plan</a:t>
            </a:r>
          </a:p>
        </p:txBody>
      </p:sp>
    </p:spTree>
    <p:extLst>
      <p:ext uri="{BB962C8B-B14F-4D97-AF65-F5344CB8AC3E}">
        <p14:creationId xmlns:p14="http://schemas.microsoft.com/office/powerpoint/2010/main" val="65372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xplana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C71B3A-4E88-ED66-DF69-C012184E1A9B}"/>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271782A-905B-830E-DD0A-3521E9E94FB4}"/>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46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86C4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show what you know</a:t>
            </a:r>
          </a:p>
        </p:txBody>
      </p:sp>
    </p:spTree>
    <p:extLst>
      <p:ext uri="{BB962C8B-B14F-4D97-AF65-F5344CB8AC3E}">
        <p14:creationId xmlns:p14="http://schemas.microsoft.com/office/powerpoint/2010/main" val="20886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8AF5916-56D5-2C2B-6A3E-947C28DBBCE6}"/>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3F66BD66-0FE7-2512-8C7D-865A1DBE3127}"/>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358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work it out</a:t>
            </a:r>
          </a:p>
        </p:txBody>
      </p:sp>
    </p:spTree>
    <p:extLst>
      <p:ext uri="{BB962C8B-B14F-4D97-AF65-F5344CB8AC3E}">
        <p14:creationId xmlns:p14="http://schemas.microsoft.com/office/powerpoint/2010/main" val="38830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D7D28E4-282E-DC24-26C0-FBC57797AC2A}"/>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5B3817CE-36BE-9CDE-9472-3634103FC0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241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think it up</a:t>
            </a:r>
          </a:p>
        </p:txBody>
      </p:sp>
    </p:spTree>
    <p:extLst>
      <p:ext uri="{BB962C8B-B14F-4D97-AF65-F5344CB8AC3E}">
        <p14:creationId xmlns:p14="http://schemas.microsoft.com/office/powerpoint/2010/main" val="1451042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F5186-1D88-1B4E-83EF-2283B7FC7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C0833-2820-73A8-E79D-509D86B6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529"/>
      </p:ext>
    </p:extLst>
  </p:cSld>
  <p:clrMap bg1="lt1" tx1="dk1" bg2="lt2" tx2="dk2" accent1="accent1" accent2="accent2" accent3="accent3" accent4="accent4" accent5="accent5" accent6="accent6" hlink="hlink" folHlink="folHlink"/>
  <p:sldLayoutIdLst>
    <p:sldLayoutId id="2147483691" r:id="rId1"/>
    <p:sldLayoutId id="2147483688" r:id="rId2"/>
  </p:sldLayoutIdLst>
  <p:txStyles>
    <p:titleStyle>
      <a:lvl1pPr algn="l" defTabSz="914400" rtl="0" eaLnBrk="1" latinLnBrk="0" hangingPunct="1">
        <a:lnSpc>
          <a:spcPct val="11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44728"/>
      </p:ext>
    </p:extLst>
  </p:cSld>
  <p:clrMap bg1="lt1" tx1="dk1" bg2="lt2" tx2="dk2" accent1="accent1" accent2="accent2" accent3="accent3" accent4="accent4" accent5="accent5" accent6="accent6" hlink="hlink" folHlink="folHlink"/>
  <p:sldLayoutIdLst>
    <p:sldLayoutId id="2147483673"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41394"/>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62619"/>
      </p:ext>
    </p:extLst>
  </p:cSld>
  <p:clrMap bg1="lt1" tx1="dk1" bg2="lt2" tx2="dk2" accent1="accent1" accent2="accent2" accent3="accent3" accent4="accent4" accent5="accent5" accent6="accent6" hlink="hlink" folHlink="folHlink"/>
  <p:sldLayoutIdLst>
    <p:sldLayoutId id="2147483677"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914669"/>
      </p:ext>
    </p:extLst>
  </p:cSld>
  <p:clrMap bg1="lt1" tx1="dk1" bg2="lt2" tx2="dk2" accent1="accent1" accent2="accent2" accent3="accent3" accent4="accent4" accent5="accent5" accent6="accent6" hlink="hlink" folHlink="folHlink"/>
  <p:sldLayoutIdLst>
    <p:sldLayoutId id="2147483679"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097025"/>
      </p:ext>
    </p:extLst>
  </p:cSld>
  <p:clrMap bg1="lt1" tx1="dk1" bg2="lt2" tx2="dk2" accent1="accent1" accent2="accent2" accent3="accent3" accent4="accent4" accent5="accent5" accent6="accent6" hlink="hlink" folHlink="folHlink"/>
  <p:sldLayoutIdLst>
    <p:sldLayoutId id="2147483681"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045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11.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664A7-52CC-5ED5-DB42-749E646AAEEB}"/>
              </a:ext>
            </a:extLst>
          </p:cNvPr>
          <p:cNvSpPr>
            <a:spLocks noGrp="1"/>
          </p:cNvSpPr>
          <p:nvPr>
            <p:ph type="subTitle" idx="1"/>
          </p:nvPr>
        </p:nvSpPr>
        <p:spPr>
          <a:xfrm>
            <a:off x="0" y="3592366"/>
            <a:ext cx="12192000" cy="1009184"/>
          </a:xfrm>
        </p:spPr>
        <p:txBody>
          <a:bodyPr/>
          <a:lstStyle/>
          <a:p>
            <a:r>
              <a:rPr lang="en-US" dirty="0"/>
              <a:t>(click on a button to go directly to that step)</a:t>
            </a:r>
          </a:p>
        </p:txBody>
      </p:sp>
      <p:pic>
        <p:nvPicPr>
          <p:cNvPr id="5" name="Picture 4" descr="A close-up of a blue and white screen&#10;&#10;AI-generated content may be incorrect.">
            <a:hlinkClick r:id="rId3" action="ppaction://hlinksldjump"/>
            <a:extLst>
              <a:ext uri="{FF2B5EF4-FFF2-40B4-BE49-F238E27FC236}">
                <a16:creationId xmlns:a16="http://schemas.microsoft.com/office/drawing/2014/main" id="{D4234A10-B5DB-A9D6-8185-822A8976952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1712" y="2807103"/>
            <a:ext cx="2103120" cy="459624"/>
          </a:xfrm>
          <a:prstGeom prst="rect">
            <a:avLst/>
          </a:prstGeom>
          <a:effectLst>
            <a:outerShdw blurRad="50800" dist="50800" dir="2700000" algn="tl" rotWithShape="0">
              <a:prstClr val="black">
                <a:alpha val="30000"/>
              </a:prstClr>
            </a:outerShdw>
          </a:effectLst>
        </p:spPr>
      </p:pic>
      <p:pic>
        <p:nvPicPr>
          <p:cNvPr id="7" name="Picture 6" descr="A close-up of a computer screen&#10;&#10;AI-generated content may be incorrect.">
            <a:hlinkClick r:id="rId5" action="ppaction://hlinksldjump"/>
            <a:extLst>
              <a:ext uri="{FF2B5EF4-FFF2-40B4-BE49-F238E27FC236}">
                <a16:creationId xmlns:a16="http://schemas.microsoft.com/office/drawing/2014/main" id="{8D1CDA98-D3E1-1C65-2F5C-A99DC850D43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298231" y="2807103"/>
            <a:ext cx="2103120" cy="459624"/>
          </a:xfrm>
          <a:prstGeom prst="rect">
            <a:avLst/>
          </a:prstGeom>
          <a:effectLst>
            <a:outerShdw blurRad="50800" dist="50800" dir="2700000" algn="tl" rotWithShape="0">
              <a:prstClr val="black">
                <a:alpha val="30000"/>
              </a:prstClr>
            </a:outerShdw>
          </a:effectLst>
        </p:spPr>
      </p:pic>
      <p:pic>
        <p:nvPicPr>
          <p:cNvPr id="9" name="Picture 8" descr="A green and white rectangular sign with black text&#10;&#10;AI-generated content may be incorrect.">
            <a:hlinkClick r:id="rId7" action="ppaction://hlinksldjump"/>
            <a:extLst>
              <a:ext uri="{FF2B5EF4-FFF2-40B4-BE49-F238E27FC236}">
                <a16:creationId xmlns:a16="http://schemas.microsoft.com/office/drawing/2014/main" id="{28A65E3D-B421-E885-CC21-825EC0B08B5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2833885" y="2807103"/>
            <a:ext cx="2103120" cy="459624"/>
          </a:xfrm>
          <a:prstGeom prst="rect">
            <a:avLst/>
          </a:prstGeom>
          <a:effectLst>
            <a:outerShdw blurRad="50800" dist="50800" dir="2700000" algn="tl" rotWithShape="0">
              <a:prstClr val="black">
                <a:alpha val="30000"/>
              </a:prstClr>
            </a:outerShdw>
          </a:effectLst>
        </p:spPr>
      </p:pic>
      <p:pic>
        <p:nvPicPr>
          <p:cNvPr id="11" name="Picture 10" descr="A blue and white screen with black letters&#10;&#10;AI-generated content may be incorrect.">
            <a:hlinkClick r:id="rId9" action="ppaction://hlinksldjump"/>
            <a:extLst>
              <a:ext uri="{FF2B5EF4-FFF2-40B4-BE49-F238E27FC236}">
                <a16:creationId xmlns:a16="http://schemas.microsoft.com/office/drawing/2014/main" id="{F08968E3-87C0-92B8-6C64-DF0E6F8AECB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9530404" y="2807103"/>
            <a:ext cx="2103120" cy="459624"/>
          </a:xfrm>
          <a:prstGeom prst="rect">
            <a:avLst/>
          </a:prstGeom>
          <a:effectLst>
            <a:outerShdw blurRad="50800" dist="50800" dir="2700000" algn="tl" rotWithShape="0">
              <a:prstClr val="black">
                <a:alpha val="30000"/>
              </a:prstClr>
            </a:outerShdw>
          </a:effectLst>
        </p:spPr>
      </p:pic>
      <p:pic>
        <p:nvPicPr>
          <p:cNvPr id="13" name="Picture 12" descr="A close-up of a sign&#10;&#10;AI-generated content may be incorrect.">
            <a:hlinkClick r:id="rId11" action="ppaction://hlinksldjump"/>
            <a:extLst>
              <a:ext uri="{FF2B5EF4-FFF2-40B4-BE49-F238E27FC236}">
                <a16:creationId xmlns:a16="http://schemas.microsoft.com/office/drawing/2014/main" id="{E433410D-C33E-8150-2CAA-3A955011589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5066058" y="2807103"/>
            <a:ext cx="2103120" cy="459624"/>
          </a:xfrm>
          <a:prstGeom prst="rect">
            <a:avLst/>
          </a:prstGeom>
          <a:effectLst>
            <a:outerShdw blurRad="50800" dist="50800" dir="2700000" algn="tl" rotWithShape="0">
              <a:prstClr val="black">
                <a:alpha val="30000"/>
              </a:prstClr>
            </a:outerShdw>
          </a:effectLst>
        </p:spPr>
      </p:pic>
    </p:spTree>
    <p:extLst>
      <p:ext uri="{BB962C8B-B14F-4D97-AF65-F5344CB8AC3E}">
        <p14:creationId xmlns:p14="http://schemas.microsoft.com/office/powerpoint/2010/main" val="194779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320F3-2B35-33BC-F490-FFA584A7CBE2}"/>
              </a:ext>
            </a:extLst>
          </p:cNvPr>
          <p:cNvSpPr>
            <a:spLocks noGrp="1"/>
          </p:cNvSpPr>
          <p:nvPr>
            <p:ph sz="half" idx="10"/>
          </p:nvPr>
        </p:nvSpPr>
        <p:spPr>
          <a:xfrm>
            <a:off x="7889509" y="1896614"/>
            <a:ext cx="3457123" cy="4351338"/>
          </a:xfrm>
        </p:spPr>
        <p:txBody>
          <a:bodyPr/>
          <a:lstStyle/>
          <a:p>
            <a:pPr marL="342900" indent="-342900" algn="l">
              <a:buFont typeface="Arial" panose="020B0604020202020204" pitchFamily="34" charset="0"/>
              <a:buChar char="•"/>
            </a:pPr>
            <a:r>
              <a:rPr lang="en-US" dirty="0"/>
              <a:t>defend </a:t>
            </a:r>
            <a:r>
              <a:rPr lang="en-US" b="1" dirty="0"/>
              <a:t>why</a:t>
            </a:r>
            <a:r>
              <a:rPr lang="en-US" dirty="0"/>
              <a:t> your answer might be correct/incorrect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what 1-2 pieces of evidence do you have?</a:t>
            </a:r>
          </a:p>
        </p:txBody>
      </p:sp>
      <p:sp>
        <p:nvSpPr>
          <p:cNvPr id="5" name="Subtitle 2">
            <a:extLst>
              <a:ext uri="{FF2B5EF4-FFF2-40B4-BE49-F238E27FC236}">
                <a16:creationId xmlns:a16="http://schemas.microsoft.com/office/drawing/2014/main" id="{13125398-2B49-22CA-50A3-5014FC77AD36}"/>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make the case</a:t>
            </a:r>
          </a:p>
        </p:txBody>
      </p:sp>
      <p:sp>
        <p:nvSpPr>
          <p:cNvPr id="21" name="TextBox 20">
            <a:extLst>
              <a:ext uri="{FF2B5EF4-FFF2-40B4-BE49-F238E27FC236}">
                <a16:creationId xmlns:a16="http://schemas.microsoft.com/office/drawing/2014/main" id="{6FBFF241-CF4B-589E-B165-6428D838B3BC}"/>
              </a:ext>
            </a:extLst>
          </p:cNvPr>
          <p:cNvSpPr txBox="1"/>
          <p:nvPr/>
        </p:nvSpPr>
        <p:spPr>
          <a:xfrm>
            <a:off x="1221281" y="1607417"/>
            <a:ext cx="4957792" cy="3785011"/>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pPr>
            <a:r>
              <a:rPr lang="en-US" dirty="0">
                <a:latin typeface="Verdana" panose="020B0604030504040204" pitchFamily="34" charset="0"/>
                <a:ea typeface="Verdana" panose="020B0604030504040204" pitchFamily="34" charset="0"/>
              </a:rPr>
              <a:t>The list shows clues about a number:</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7 has a value of (7 x 0.01)</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3 has a value of (3 x 100)</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2 has a value of (2 x 1,000)</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Which number fits these three clues?</a:t>
            </a: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2,358.7</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2,762.03</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2,362.47</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241,362.47</a:t>
            </a:r>
          </a:p>
        </p:txBody>
      </p:sp>
      <p:sp>
        <p:nvSpPr>
          <p:cNvPr id="22" name="Rectangle 21">
            <a:extLst>
              <a:ext uri="{FF2B5EF4-FFF2-40B4-BE49-F238E27FC236}">
                <a16:creationId xmlns:a16="http://schemas.microsoft.com/office/drawing/2014/main" id="{53B1E570-518E-2CC0-4E59-28F6FAB34B57}"/>
              </a:ext>
            </a:extLst>
          </p:cNvPr>
          <p:cNvSpPr/>
          <p:nvPr/>
        </p:nvSpPr>
        <p:spPr>
          <a:xfrm>
            <a:off x="1311965" y="3724811"/>
            <a:ext cx="2047461" cy="347472"/>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Rectangle 23">
            <a:extLst>
              <a:ext uri="{FF2B5EF4-FFF2-40B4-BE49-F238E27FC236}">
                <a16:creationId xmlns:a16="http://schemas.microsoft.com/office/drawing/2014/main" id="{50F9DBF7-9F81-E805-E3E2-381F7A1A8A3D}"/>
              </a:ext>
            </a:extLst>
          </p:cNvPr>
          <p:cNvSpPr/>
          <p:nvPr/>
        </p:nvSpPr>
        <p:spPr>
          <a:xfrm>
            <a:off x="1311965" y="4141574"/>
            <a:ext cx="2047461" cy="347472"/>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Rectangle 24">
            <a:extLst>
              <a:ext uri="{FF2B5EF4-FFF2-40B4-BE49-F238E27FC236}">
                <a16:creationId xmlns:a16="http://schemas.microsoft.com/office/drawing/2014/main" id="{F8ED2E6E-944C-C822-929F-59F8851EFEB2}"/>
              </a:ext>
            </a:extLst>
          </p:cNvPr>
          <p:cNvSpPr/>
          <p:nvPr/>
        </p:nvSpPr>
        <p:spPr>
          <a:xfrm>
            <a:off x="1305341" y="4552390"/>
            <a:ext cx="2047461" cy="34747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Rectangle 25">
            <a:extLst>
              <a:ext uri="{FF2B5EF4-FFF2-40B4-BE49-F238E27FC236}">
                <a16:creationId xmlns:a16="http://schemas.microsoft.com/office/drawing/2014/main" id="{24F44EDD-9680-EA03-874A-28554CA66941}"/>
              </a:ext>
            </a:extLst>
          </p:cNvPr>
          <p:cNvSpPr/>
          <p:nvPr/>
        </p:nvSpPr>
        <p:spPr>
          <a:xfrm>
            <a:off x="1311965" y="4974487"/>
            <a:ext cx="2047461" cy="347472"/>
          </a:xfrm>
          <a:prstGeom prst="rect">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87493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DA20E2-F6BE-D3E5-D4A5-19394B43ABB0}"/>
              </a:ext>
            </a:extLst>
          </p:cNvPr>
          <p:cNvSpPr>
            <a:spLocks noGrp="1"/>
          </p:cNvSpPr>
          <p:nvPr>
            <p:ph type="subTitle" idx="1"/>
          </p:nvPr>
        </p:nvSpPr>
        <p:spPr/>
        <p:txBody>
          <a:bodyPr/>
          <a:lstStyle/>
          <a:p>
            <a:r>
              <a:rPr lang="en-US" dirty="0"/>
              <a:t>think it up</a:t>
            </a:r>
          </a:p>
        </p:txBody>
      </p:sp>
    </p:spTree>
    <p:extLst>
      <p:ext uri="{BB962C8B-B14F-4D97-AF65-F5344CB8AC3E}">
        <p14:creationId xmlns:p14="http://schemas.microsoft.com/office/powerpoint/2010/main" val="250918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50DE24A2-923E-C6A0-8E00-97623BDC1844}"/>
              </a:ext>
            </a:extLst>
          </p:cNvPr>
          <p:cNvSpPr/>
          <p:nvPr/>
        </p:nvSpPr>
        <p:spPr>
          <a:xfrm>
            <a:off x="623074" y="3722791"/>
            <a:ext cx="2989559" cy="99105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if the </a:t>
            </a:r>
            <a:r>
              <a:rPr lang="en-US" b="1" dirty="0">
                <a:solidFill>
                  <a:schemeClr val="tx1"/>
                </a:solidFill>
                <a:latin typeface="Century Gothic"/>
              </a:rPr>
              <a:t>3 and 7 switched places</a:t>
            </a:r>
            <a:r>
              <a:rPr lang="en-US" dirty="0">
                <a:solidFill>
                  <a:schemeClr val="tx1"/>
                </a:solidFill>
                <a:latin typeface="Century Gothic"/>
              </a:rPr>
              <a:t>, how would that change the answer?</a:t>
            </a:r>
          </a:p>
        </p:txBody>
      </p:sp>
      <p:sp>
        <p:nvSpPr>
          <p:cNvPr id="3" name="Rounded Rectangular Callout 3">
            <a:extLst>
              <a:ext uri="{FF2B5EF4-FFF2-40B4-BE49-F238E27FC236}">
                <a16:creationId xmlns:a16="http://schemas.microsoft.com/office/drawing/2014/main" id="{0D0B2114-043D-2DEF-8B73-2F305D133F8D}"/>
              </a:ext>
            </a:extLst>
          </p:cNvPr>
          <p:cNvSpPr/>
          <p:nvPr/>
        </p:nvSpPr>
        <p:spPr>
          <a:xfrm>
            <a:off x="623074" y="1648633"/>
            <a:ext cx="2989558" cy="99105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how will this help connect </a:t>
            </a:r>
            <a:r>
              <a:rPr lang="en-US">
                <a:solidFill>
                  <a:schemeClr val="tx1"/>
                </a:solidFill>
                <a:latin typeface="Century Gothic"/>
              </a:rPr>
              <a:t>with </a:t>
            </a:r>
            <a:r>
              <a:rPr lang="en-US" b="1">
                <a:solidFill>
                  <a:schemeClr val="tx1"/>
                </a:solidFill>
                <a:latin typeface="Century Gothic"/>
              </a:rPr>
              <a:t>ordering decimal numbers</a:t>
            </a:r>
            <a:r>
              <a:rPr lang="en-US">
                <a:solidFill>
                  <a:schemeClr val="tx1"/>
                </a:solidFill>
                <a:latin typeface="Century Gothic"/>
              </a:rPr>
              <a:t>?</a:t>
            </a:r>
            <a:endParaRPr lang="en-US" dirty="0">
              <a:solidFill>
                <a:schemeClr val="tx1"/>
              </a:solidFill>
              <a:latin typeface="Century Gothic"/>
            </a:endParaRPr>
          </a:p>
        </p:txBody>
      </p:sp>
      <p:sp>
        <p:nvSpPr>
          <p:cNvPr id="5" name="TextBox 4">
            <a:extLst>
              <a:ext uri="{FF2B5EF4-FFF2-40B4-BE49-F238E27FC236}">
                <a16:creationId xmlns:a16="http://schemas.microsoft.com/office/drawing/2014/main" id="{7DE129F8-C110-EAFC-76B4-8022D7AFC063}"/>
              </a:ext>
            </a:extLst>
          </p:cNvPr>
          <p:cNvSpPr txBox="1"/>
          <p:nvPr/>
        </p:nvSpPr>
        <p:spPr>
          <a:xfrm>
            <a:off x="5801996" y="1692306"/>
            <a:ext cx="4957792" cy="3473387"/>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pPr>
            <a:r>
              <a:rPr lang="en-US" dirty="0">
                <a:latin typeface="Verdana" panose="020B0604030504040204" pitchFamily="34" charset="0"/>
                <a:ea typeface="Verdana" panose="020B0604030504040204" pitchFamily="34" charset="0"/>
              </a:rPr>
              <a:t>The list shows clues about a number:</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7 has a value of (7 x 0.01)</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3 has a value of (3 x 100)</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2 has a value of (2 x 1,000)</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Which number fits these three clues?</a:t>
            </a:r>
          </a:p>
          <a:p>
            <a:pPr marL="457200" indent="-457200">
              <a:lnSpc>
                <a:spcPct val="12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2,358.7</a:t>
            </a:r>
          </a:p>
          <a:p>
            <a:pPr marL="457200" indent="-457200">
              <a:lnSpc>
                <a:spcPct val="12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2,762.03</a:t>
            </a:r>
          </a:p>
          <a:p>
            <a:pPr marL="457200" indent="-457200">
              <a:lnSpc>
                <a:spcPct val="12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2,362.47</a:t>
            </a:r>
          </a:p>
          <a:p>
            <a:pPr marL="457200" indent="-457200">
              <a:lnSpc>
                <a:spcPct val="12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241,362.47</a:t>
            </a:r>
          </a:p>
        </p:txBody>
      </p:sp>
    </p:spTree>
    <p:extLst>
      <p:ext uri="{BB962C8B-B14F-4D97-AF65-F5344CB8AC3E}">
        <p14:creationId xmlns:p14="http://schemas.microsoft.com/office/powerpoint/2010/main" val="187338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2098686-B96A-C649-AA87-EAC85619C705}"/>
              </a:ext>
            </a:extLst>
          </p:cNvPr>
          <p:cNvSpPr txBox="1">
            <a:spLocks/>
          </p:cNvSpPr>
          <p:nvPr/>
        </p:nvSpPr>
        <p:spPr>
          <a:xfrm>
            <a:off x="170370" y="69398"/>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odd one out</a:t>
            </a:r>
          </a:p>
        </p:txBody>
      </p:sp>
      <p:cxnSp>
        <p:nvCxnSpPr>
          <p:cNvPr id="6" name="Straight Connector 5">
            <a:extLst>
              <a:ext uri="{FF2B5EF4-FFF2-40B4-BE49-F238E27FC236}">
                <a16:creationId xmlns:a16="http://schemas.microsoft.com/office/drawing/2014/main" id="{63D9D039-ADDC-4AE6-3C9B-6BC40BFCFFEF}"/>
              </a:ext>
            </a:extLst>
          </p:cNvPr>
          <p:cNvCxnSpPr>
            <a:cxnSpLocks/>
          </p:cNvCxnSpPr>
          <p:nvPr/>
        </p:nvCxnSpPr>
        <p:spPr>
          <a:xfrm>
            <a:off x="6096000" y="621230"/>
            <a:ext cx="0" cy="5715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3D275F-8AD1-3BC8-6F80-0C881FC2C76C}"/>
              </a:ext>
            </a:extLst>
          </p:cNvPr>
          <p:cNvCxnSpPr>
            <a:cxnSpLocks/>
          </p:cNvCxnSpPr>
          <p:nvPr/>
        </p:nvCxnSpPr>
        <p:spPr>
          <a:xfrm flipH="1">
            <a:off x="990600" y="3429000"/>
            <a:ext cx="102108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349907F-813D-00CF-FD4F-AF962D222CC5}"/>
              </a:ext>
            </a:extLst>
          </p:cNvPr>
          <p:cNvSpPr txBox="1"/>
          <p:nvPr/>
        </p:nvSpPr>
        <p:spPr>
          <a:xfrm>
            <a:off x="6477003" y="629330"/>
            <a:ext cx="4506682" cy="2585323"/>
          </a:xfrm>
          <a:prstGeom prst="rect">
            <a:avLst/>
          </a:prstGeom>
          <a:noFill/>
          <a:ln w="28575">
            <a:solidFill>
              <a:schemeClr val="bg1">
                <a:lumMod val="75000"/>
              </a:schemeClr>
            </a:solidFill>
            <a:prstDash val="dash"/>
          </a:ln>
        </p:spPr>
        <p:txBody>
          <a:bodyPr wrap="square" tIns="182880" bIns="182880" rtlCol="0">
            <a:spAutoFit/>
          </a:bodyPr>
          <a:lstStyle/>
          <a:p>
            <a:pPr algn="ctr"/>
            <a:endParaRPr lang="en-US">
              <a:latin typeface="Verdana" panose="020B0604030504040204" pitchFamily="34" charset="0"/>
              <a:ea typeface="Verdana" panose="020B0604030504040204" pitchFamily="34" charset="0"/>
            </a:endParaRPr>
          </a:p>
          <a:p>
            <a:pPr algn="ctr"/>
            <a:endParaRPr lang="en-US">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H</a:t>
            </a:r>
            <a:r>
              <a:rPr lang="en-US">
                <a:latin typeface="Verdana" panose="020B0604030504040204" pitchFamily="34" charset="0"/>
                <a:ea typeface="Verdana" panose="020B0604030504040204" pitchFamily="34" charset="0"/>
              </a:rPr>
              <a:t>ow </a:t>
            </a:r>
            <a:r>
              <a:rPr lang="en-US" dirty="0">
                <a:latin typeface="Verdana" panose="020B0604030504040204" pitchFamily="34" charset="0"/>
                <a:ea typeface="Verdana" panose="020B0604030504040204" pitchFamily="34" charset="0"/>
              </a:rPr>
              <a:t>is the number 5,001.8 written in expanded notation?</a:t>
            </a:r>
          </a:p>
          <a:p>
            <a:pPr algn="ctr"/>
            <a:endParaRPr lang="en-US">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a:p>
            <a:pPr algn="ctr"/>
            <a:endParaRPr lang="en-US"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3454AEC3-86A0-F4E3-C78D-D68A82A4220E}"/>
              </a:ext>
            </a:extLst>
          </p:cNvPr>
          <p:cNvSpPr txBox="1"/>
          <p:nvPr/>
        </p:nvSpPr>
        <p:spPr>
          <a:xfrm>
            <a:off x="1015097" y="3683640"/>
            <a:ext cx="4724398" cy="2492990"/>
          </a:xfrm>
          <a:prstGeom prst="rect">
            <a:avLst/>
          </a:prstGeom>
          <a:noFill/>
          <a:ln w="28575">
            <a:solidFill>
              <a:schemeClr val="bg1">
                <a:lumMod val="75000"/>
              </a:schemeClr>
            </a:solidFill>
            <a:prstDash val="dash"/>
          </a:ln>
        </p:spPr>
        <p:txBody>
          <a:bodyPr wrap="square" lIns="182880" tIns="91440" bIns="182880" rtlCol="0">
            <a:spAutoFit/>
          </a:bodyPr>
          <a:lstStyle/>
          <a:p>
            <a:pPr>
              <a:spcBef>
                <a:spcPts val="600"/>
              </a:spcBef>
            </a:pPr>
            <a:r>
              <a:rPr lang="en-US">
                <a:latin typeface="Verdana" panose="020B0604030504040204" pitchFamily="34" charset="0"/>
                <a:ea typeface="Verdana" panose="020B0604030504040204" pitchFamily="34" charset="0"/>
              </a:rPr>
              <a:t>A </a:t>
            </a:r>
            <a:r>
              <a:rPr lang="en-US" dirty="0">
                <a:latin typeface="Verdana" panose="020B0604030504040204" pitchFamily="34" charset="0"/>
                <a:ea typeface="Verdana" panose="020B0604030504040204" pitchFamily="34" charset="0"/>
              </a:rPr>
              <a:t>number is shown in expanded notation.</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(5 x 10,000) + (9 x 100) + (2 x 1) + (4 x 0.1) + (3 x </a:t>
            </a:r>
            <a:r>
              <a:rPr lang="en-US">
                <a:latin typeface="Verdana" panose="020B0604030504040204" pitchFamily="34" charset="0"/>
                <a:ea typeface="Verdana" panose="020B0604030504040204" pitchFamily="34" charset="0"/>
              </a:rPr>
              <a:t>0.01)</a:t>
            </a:r>
          </a:p>
          <a:p>
            <a:endParaRPr lang="en-US" dirty="0">
              <a:latin typeface="Verdana" panose="020B0604030504040204" pitchFamily="34" charset="0"/>
              <a:ea typeface="Verdana" panose="020B0604030504040204" pitchFamily="34" charset="0"/>
            </a:endParaRPr>
          </a:p>
          <a:p>
            <a:r>
              <a:rPr lang="en-US">
                <a:latin typeface="Verdana" panose="020B0604030504040204" pitchFamily="34" charset="0"/>
                <a:ea typeface="Verdana" panose="020B0604030504040204" pitchFamily="34" charset="0"/>
              </a:rPr>
              <a:t>What </a:t>
            </a:r>
            <a:r>
              <a:rPr lang="en-US" dirty="0">
                <a:latin typeface="Verdana" panose="020B0604030504040204" pitchFamily="34" charset="0"/>
                <a:ea typeface="Verdana" panose="020B0604030504040204" pitchFamily="34" charset="0"/>
              </a:rPr>
              <a:t>is this number in standard form?</a:t>
            </a:r>
          </a:p>
        </p:txBody>
      </p:sp>
      <p:sp>
        <p:nvSpPr>
          <p:cNvPr id="12" name="TextBox 11">
            <a:extLst>
              <a:ext uri="{FF2B5EF4-FFF2-40B4-BE49-F238E27FC236}">
                <a16:creationId xmlns:a16="http://schemas.microsoft.com/office/drawing/2014/main" id="{0C03B46E-A7D8-FE86-BE57-5A335D9625D3}"/>
              </a:ext>
            </a:extLst>
          </p:cNvPr>
          <p:cNvSpPr txBox="1"/>
          <p:nvPr/>
        </p:nvSpPr>
        <p:spPr>
          <a:xfrm>
            <a:off x="6477003" y="3675618"/>
            <a:ext cx="4506682" cy="2462213"/>
          </a:xfrm>
          <a:prstGeom prst="rect">
            <a:avLst/>
          </a:prstGeom>
          <a:noFill/>
          <a:ln w="28575">
            <a:solidFill>
              <a:schemeClr val="bg1">
                <a:lumMod val="75000"/>
              </a:schemeClr>
            </a:solidFill>
            <a:prstDash val="dash"/>
          </a:ln>
        </p:spPr>
        <p:txBody>
          <a:bodyPr wrap="square" lIns="182880" tIns="45720" rIns="91440" bIns="45720" rtlCol="0" anchor="t">
            <a:spAutoFit/>
          </a:bodyPr>
          <a:lstStyle/>
          <a:p>
            <a:pPr>
              <a:spcAft>
                <a:spcPts val="600"/>
              </a:spcAft>
            </a:pPr>
            <a:r>
              <a:rPr lang="en-US" dirty="0">
                <a:latin typeface="Verdana" panose="020B0604030504040204" pitchFamily="34" charset="0"/>
                <a:ea typeface="Verdana" panose="020B0604030504040204" pitchFamily="34" charset="0"/>
              </a:rPr>
              <a:t>I</a:t>
            </a:r>
            <a:r>
              <a:rPr lang="en-US">
                <a:latin typeface="Verdana" panose="020B0604030504040204" pitchFamily="34" charset="0"/>
                <a:ea typeface="Verdana" panose="020B0604030504040204" pitchFamily="34" charset="0"/>
              </a:rPr>
              <a:t>n </a:t>
            </a:r>
            <a:r>
              <a:rPr lang="en-US" dirty="0">
                <a:latin typeface="Verdana" panose="020B0604030504040204" pitchFamily="34" charset="0"/>
                <a:ea typeface="Verdana" panose="020B0604030504040204" pitchFamily="34" charset="0"/>
              </a:rPr>
              <a:t>which of these does the digit 3 have a value of 3 x 0.1</a:t>
            </a:r>
            <a:r>
              <a:rPr lang="en-US">
                <a:latin typeface="Verdana" panose="020B0604030504040204" pitchFamily="34" charset="0"/>
                <a:ea typeface="Verdana" panose="020B0604030504040204" pitchFamily="34" charset="0"/>
              </a:rPr>
              <a:t>? </a:t>
            </a:r>
            <a:endParaRPr lang="en-US" dirty="0">
              <a:latin typeface="Verdana" panose="020B0604030504040204" pitchFamily="34" charset="0"/>
              <a:ea typeface="Verdana" panose="020B0604030504040204" pitchFamily="34" charset="0"/>
            </a:endParaRPr>
          </a:p>
          <a:p>
            <a:pPr>
              <a:spcAft>
                <a:spcPts val="600"/>
              </a:spcAft>
            </a:pPr>
            <a:r>
              <a:rPr lang="en-US" dirty="0">
                <a:latin typeface="Verdana" panose="020B0604030504040204" pitchFamily="34" charset="0"/>
                <a:ea typeface="Verdana" panose="020B0604030504040204" pitchFamily="34" charset="0"/>
              </a:rPr>
              <a:t>Select </a:t>
            </a:r>
            <a:r>
              <a:rPr lang="en-US" b="1" dirty="0">
                <a:latin typeface="Verdana" panose="020B0604030504040204" pitchFamily="34" charset="0"/>
                <a:ea typeface="Verdana" panose="020B0604030504040204" pitchFamily="34" charset="0"/>
              </a:rPr>
              <a:t>two</a:t>
            </a:r>
            <a:r>
              <a:rPr lang="en-US" dirty="0">
                <a:latin typeface="Verdana" panose="020B0604030504040204" pitchFamily="34" charset="0"/>
                <a:ea typeface="Verdana" panose="020B0604030504040204" pitchFamily="34" charset="0"/>
              </a:rPr>
              <a:t> </a:t>
            </a:r>
            <a:r>
              <a:rPr lang="en-US">
                <a:latin typeface="Verdana" panose="020B0604030504040204" pitchFamily="34" charset="0"/>
                <a:ea typeface="Verdana" panose="020B0604030504040204" pitchFamily="34" charset="0"/>
              </a:rPr>
              <a:t>correct answers.</a:t>
            </a:r>
            <a:endParaRPr lang="en-US" dirty="0">
              <a:latin typeface="Verdana" panose="020B0604030504040204" pitchFamily="34" charset="0"/>
              <a:ea typeface="Verdana" panose="020B0604030504040204" pitchFamily="34" charset="0"/>
            </a:endParaRPr>
          </a:p>
          <a:p>
            <a:pPr marL="457200" indent="-457200">
              <a:buFont typeface="Wingdings" pitchFamily="2" charset="2"/>
              <a:buChar char="q"/>
            </a:pPr>
            <a:r>
              <a:rPr lang="en-US" dirty="0">
                <a:latin typeface="Verdana" panose="020B0604030504040204" pitchFamily="34" charset="0"/>
                <a:ea typeface="Verdana" panose="020B0604030504040204" pitchFamily="34" charset="0"/>
              </a:rPr>
              <a:t>one and three hundredths</a:t>
            </a:r>
          </a:p>
          <a:p>
            <a:pPr marL="457200" indent="-457200">
              <a:buFont typeface="Wingdings" pitchFamily="2" charset="2"/>
              <a:buChar char="q"/>
            </a:pPr>
            <a:r>
              <a:rPr lang="en-US" dirty="0">
                <a:latin typeface="Verdana" panose="020B0604030504040204" pitchFamily="34" charset="0"/>
                <a:ea typeface="Verdana" panose="020B0604030504040204" pitchFamily="34" charset="0"/>
              </a:rPr>
              <a:t>twenty-one and three tenths</a:t>
            </a:r>
          </a:p>
          <a:p>
            <a:pPr marL="457200" indent="-457200">
              <a:buFont typeface="Wingdings" pitchFamily="2" charset="2"/>
              <a:buChar char="q"/>
            </a:pPr>
            <a:r>
              <a:rPr lang="en-US" dirty="0">
                <a:latin typeface="Verdana" panose="020B0604030504040204" pitchFamily="34" charset="0"/>
                <a:ea typeface="Verdana" panose="020B0604030504040204" pitchFamily="34" charset="0"/>
              </a:rPr>
              <a:t>3.1</a:t>
            </a:r>
          </a:p>
          <a:p>
            <a:pPr marL="457200" indent="-457200">
              <a:buFont typeface="Wingdings" pitchFamily="2" charset="2"/>
              <a:buChar char="q"/>
            </a:pPr>
            <a:r>
              <a:rPr lang="en-US" dirty="0">
                <a:latin typeface="Verdana" panose="020B0604030504040204" pitchFamily="34" charset="0"/>
                <a:ea typeface="Verdana" panose="020B0604030504040204" pitchFamily="34" charset="0"/>
              </a:rPr>
              <a:t>3.0</a:t>
            </a:r>
          </a:p>
          <a:p>
            <a:pPr marL="457200" indent="-457200">
              <a:buFont typeface="Wingdings" pitchFamily="2" charset="2"/>
              <a:buChar char="q"/>
            </a:pPr>
            <a:r>
              <a:rPr lang="en-US" dirty="0">
                <a:latin typeface="Verdana" panose="020B0604030504040204" pitchFamily="34" charset="0"/>
                <a:ea typeface="Verdana" panose="020B0604030504040204" pitchFamily="34" charset="0"/>
              </a:rPr>
              <a:t>14.36</a:t>
            </a:r>
          </a:p>
        </p:txBody>
      </p:sp>
      <p:sp>
        <p:nvSpPr>
          <p:cNvPr id="8" name="TextBox 7">
            <a:extLst>
              <a:ext uri="{FF2B5EF4-FFF2-40B4-BE49-F238E27FC236}">
                <a16:creationId xmlns:a16="http://schemas.microsoft.com/office/drawing/2014/main" id="{9F29F654-1991-774B-B5D1-BE3C2CEF4B43}"/>
              </a:ext>
            </a:extLst>
          </p:cNvPr>
          <p:cNvSpPr txBox="1"/>
          <p:nvPr/>
        </p:nvSpPr>
        <p:spPr>
          <a:xfrm>
            <a:off x="1019176" y="604033"/>
            <a:ext cx="4724398" cy="2616101"/>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sz="1700" dirty="0">
                <a:latin typeface="Verdana" panose="020B0604030504040204" pitchFamily="34" charset="0"/>
                <a:ea typeface="Verdana" panose="020B0604030504040204" pitchFamily="34" charset="0"/>
              </a:rPr>
              <a:t>The list shows clues about a number:</a:t>
            </a: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the digit 7 has a value of (7 x 0.01)</a:t>
            </a: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the digit 3 has a value of (3 x 100)</a:t>
            </a:r>
          </a:p>
          <a:p>
            <a:pPr marL="285750" indent="-285750">
              <a:buFont typeface="Arial" panose="020B0604020202020204" pitchFamily="34" charset="0"/>
              <a:buChar char="•"/>
            </a:pPr>
            <a:r>
              <a:rPr lang="en-US" sz="1700" dirty="0">
                <a:latin typeface="Verdana" panose="020B0604030504040204" pitchFamily="34" charset="0"/>
                <a:ea typeface="Verdana" panose="020B0604030504040204" pitchFamily="34" charset="0"/>
              </a:rPr>
              <a:t>the digit 2 has a value of (2 x 1,000)</a:t>
            </a:r>
          </a:p>
          <a:p>
            <a:pPr>
              <a:spcAft>
                <a:spcPts val="600"/>
              </a:spcAft>
            </a:pPr>
            <a:r>
              <a:rPr lang="en-US" sz="1700" dirty="0">
                <a:latin typeface="Verdana" panose="020B0604030504040204" pitchFamily="34" charset="0"/>
                <a:ea typeface="Verdana" panose="020B0604030504040204" pitchFamily="34" charset="0"/>
              </a:rPr>
              <a:t>Which number fits these three clues?</a:t>
            </a:r>
          </a:p>
          <a:p>
            <a:pPr marL="457200" indent="-457200"/>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2,358.7</a:t>
            </a:r>
          </a:p>
          <a:p>
            <a:pPr marL="457200" indent="-457200"/>
            <a:r>
              <a:rPr lang="en-US" sz="1700" b="1" dirty="0">
                <a:latin typeface="Verdana" panose="020B0604030504040204" pitchFamily="34" charset="0"/>
                <a:ea typeface="Verdana" panose="020B0604030504040204" pitchFamily="34" charset="0"/>
              </a:rPr>
              <a:t>B</a:t>
            </a:r>
            <a:r>
              <a:rPr lang="en-US" sz="1700" dirty="0">
                <a:latin typeface="Verdana" panose="020B0604030504040204" pitchFamily="34" charset="0"/>
                <a:ea typeface="Verdana" panose="020B0604030504040204" pitchFamily="34" charset="0"/>
              </a:rPr>
              <a:t>	2,762.03</a:t>
            </a:r>
          </a:p>
          <a:p>
            <a:pPr marL="457200" indent="-457200"/>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2,362.47</a:t>
            </a:r>
          </a:p>
          <a:p>
            <a:pPr marL="457200" indent="-457200"/>
            <a:r>
              <a:rPr lang="en-US" sz="1700" b="1" dirty="0">
                <a:latin typeface="Verdana" panose="020B0604030504040204" pitchFamily="34" charset="0"/>
                <a:ea typeface="Verdana" panose="020B0604030504040204" pitchFamily="34" charset="0"/>
              </a:rPr>
              <a:t>D</a:t>
            </a:r>
            <a:r>
              <a:rPr lang="en-US" sz="1700" dirty="0">
                <a:latin typeface="Verdana" panose="020B0604030504040204" pitchFamily="34" charset="0"/>
                <a:ea typeface="Verdana" panose="020B0604030504040204" pitchFamily="34" charset="0"/>
              </a:rPr>
              <a:t>	241,362.47</a:t>
            </a:r>
          </a:p>
        </p:txBody>
      </p:sp>
    </p:spTree>
    <p:extLst>
      <p:ext uri="{BB962C8B-B14F-4D97-AF65-F5344CB8AC3E}">
        <p14:creationId xmlns:p14="http://schemas.microsoft.com/office/powerpoint/2010/main" val="293640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0D4114-8CCC-820D-33AC-272C5EEAF08C}"/>
              </a:ext>
            </a:extLst>
          </p:cNvPr>
          <p:cNvSpPr>
            <a:spLocks noGrp="1"/>
          </p:cNvSpPr>
          <p:nvPr>
            <p:ph type="subTitle" idx="1"/>
          </p:nvPr>
        </p:nvSpPr>
        <p:spPr/>
        <p:txBody>
          <a:bodyPr/>
          <a:lstStyle/>
          <a:p>
            <a:r>
              <a:rPr lang="en-US" dirty="0"/>
              <a:t>write about it</a:t>
            </a:r>
          </a:p>
        </p:txBody>
      </p:sp>
    </p:spTree>
    <p:extLst>
      <p:ext uri="{BB962C8B-B14F-4D97-AF65-F5344CB8AC3E}">
        <p14:creationId xmlns:p14="http://schemas.microsoft.com/office/powerpoint/2010/main" val="319018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0EF4-945F-246E-59C5-72A468DD05F4}"/>
            </a:ext>
          </a:extLst>
        </p:cNvPr>
        <p:cNvGrpSpPr/>
        <p:nvPr/>
      </p:nvGrpSpPr>
      <p:grpSpPr>
        <a:xfrm>
          <a:off x="0" y="0"/>
          <a:ext cx="0" cy="0"/>
          <a:chOff x="0" y="0"/>
          <a:chExt cx="0" cy="0"/>
        </a:xfrm>
      </p:grpSpPr>
      <p:sp>
        <p:nvSpPr>
          <p:cNvPr id="3" name="Rounded Rectangular Callout 3">
            <a:extLst>
              <a:ext uri="{FF2B5EF4-FFF2-40B4-BE49-F238E27FC236}">
                <a16:creationId xmlns:a16="http://schemas.microsoft.com/office/drawing/2014/main" id="{B6C2D999-4995-8556-5050-E584229293A2}"/>
              </a:ext>
            </a:extLst>
          </p:cNvPr>
          <p:cNvSpPr/>
          <p:nvPr/>
        </p:nvSpPr>
        <p:spPr>
          <a:xfrm>
            <a:off x="854630" y="1606005"/>
            <a:ext cx="3017520" cy="91440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what did you learn?</a:t>
            </a:r>
            <a:endParaRPr lang="en-US" dirty="0">
              <a:solidFill>
                <a:schemeClr val="tx1"/>
              </a:solidFill>
              <a:latin typeface="Arial" panose="020B0604020202020204" pitchFamily="34" charset="0"/>
            </a:endParaRPr>
          </a:p>
        </p:txBody>
      </p:sp>
      <p:sp>
        <p:nvSpPr>
          <p:cNvPr id="2" name="Rounded Rectangular Callout 1">
            <a:extLst>
              <a:ext uri="{FF2B5EF4-FFF2-40B4-BE49-F238E27FC236}">
                <a16:creationId xmlns:a16="http://schemas.microsoft.com/office/drawing/2014/main" id="{5A9248D1-F337-0503-8E67-372386FA81E5}"/>
              </a:ext>
            </a:extLst>
          </p:cNvPr>
          <p:cNvSpPr/>
          <p:nvPr/>
        </p:nvSpPr>
        <p:spPr>
          <a:xfrm>
            <a:off x="862914" y="3812824"/>
            <a:ext cx="3018316" cy="91440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entury Gothic"/>
              </a:rPr>
              <a:t>what </a:t>
            </a:r>
            <a:r>
              <a:rPr lang="en-US" dirty="0">
                <a:solidFill>
                  <a:schemeClr val="tx1"/>
                </a:solidFill>
                <a:latin typeface="Century Gothic"/>
              </a:rPr>
              <a:t>evidence supports your thinking?</a:t>
            </a:r>
          </a:p>
        </p:txBody>
      </p:sp>
      <p:sp>
        <p:nvSpPr>
          <p:cNvPr id="5" name="Oval 4">
            <a:extLst>
              <a:ext uri="{FF2B5EF4-FFF2-40B4-BE49-F238E27FC236}">
                <a16:creationId xmlns:a16="http://schemas.microsoft.com/office/drawing/2014/main" id="{E7492F82-CD0A-A419-D9A3-50EF68DB8CAC}"/>
              </a:ext>
            </a:extLst>
          </p:cNvPr>
          <p:cNvSpPr/>
          <p:nvPr/>
        </p:nvSpPr>
        <p:spPr>
          <a:xfrm>
            <a:off x="6195873" y="4347823"/>
            <a:ext cx="365760" cy="3657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TextBox 7">
            <a:extLst>
              <a:ext uri="{FF2B5EF4-FFF2-40B4-BE49-F238E27FC236}">
                <a16:creationId xmlns:a16="http://schemas.microsoft.com/office/drawing/2014/main" id="{13A8BF26-995D-4494-BCB1-B54A0779AB15}"/>
              </a:ext>
            </a:extLst>
          </p:cNvPr>
          <p:cNvSpPr txBox="1"/>
          <p:nvPr/>
        </p:nvSpPr>
        <p:spPr>
          <a:xfrm>
            <a:off x="862914" y="2819570"/>
            <a:ext cx="3104402"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1600">
                <a:latin typeface="Calibri" panose="020F0502020204030204" pitchFamily="34" charset="0"/>
                <a:cs typeface="Calibri" panose="020F0502020204030204" pitchFamily="34" charset="0"/>
              </a:rPr>
              <a:t>explain </a:t>
            </a:r>
            <a:r>
              <a:rPr lang="en-US" sz="1600" dirty="0">
                <a:latin typeface="Calibri" panose="020F0502020204030204" pitchFamily="34" charset="0"/>
                <a:cs typeface="Calibri" panose="020F0502020204030204" pitchFamily="34" charset="0"/>
              </a:rPr>
              <a:t>why C </a:t>
            </a:r>
            <a:r>
              <a:rPr lang="en-US" sz="1600">
                <a:latin typeface="Calibri" panose="020F0502020204030204" pitchFamily="34" charset="0"/>
                <a:cs typeface="Calibri" panose="020F0502020204030204" pitchFamily="34" charset="0"/>
              </a:rPr>
              <a:t>is correct</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7">
            <a:extLst>
              <a:ext uri="{FF2B5EF4-FFF2-40B4-BE49-F238E27FC236}">
                <a16:creationId xmlns:a16="http://schemas.microsoft.com/office/drawing/2014/main" id="{BC7491B6-AD8A-F8E9-E867-559A060C08DC}"/>
              </a:ext>
            </a:extLst>
          </p:cNvPr>
          <p:cNvSpPr txBox="1"/>
          <p:nvPr/>
        </p:nvSpPr>
        <p:spPr>
          <a:xfrm>
            <a:off x="862914" y="5020383"/>
            <a:ext cx="3104402"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1600">
                <a:latin typeface="Calibri" panose="020F0502020204030204" pitchFamily="34" charset="0"/>
                <a:cs typeface="Calibri" panose="020F0502020204030204" pitchFamily="34" charset="0"/>
              </a:rPr>
              <a:t>what </a:t>
            </a:r>
            <a:r>
              <a:rPr lang="en-US" sz="1600" dirty="0">
                <a:latin typeface="Calibri" panose="020F0502020204030204" pitchFamily="34" charset="0"/>
                <a:cs typeface="Calibri" panose="020F0502020204030204" pitchFamily="34" charset="0"/>
              </a:rPr>
              <a:t>mistake can easily be </a:t>
            </a:r>
            <a:r>
              <a:rPr lang="en-US" sz="1600">
                <a:latin typeface="Calibri" panose="020F0502020204030204" pitchFamily="34" charset="0"/>
                <a:cs typeface="Calibri" panose="020F0502020204030204" pitchFamily="34" charset="0"/>
              </a:rPr>
              <a:t>made (that </a:t>
            </a:r>
            <a:r>
              <a:rPr lang="en-US" sz="1600" dirty="0">
                <a:latin typeface="Calibri" panose="020F0502020204030204" pitchFamily="34" charset="0"/>
                <a:cs typeface="Calibri" panose="020F0502020204030204" pitchFamily="34" charset="0"/>
              </a:rPr>
              <a:t>you need to avoid)?</a:t>
            </a: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6AA77BA-5BDA-91EC-CADD-AB3119D81AF0}"/>
              </a:ext>
            </a:extLst>
          </p:cNvPr>
          <p:cNvSpPr txBox="1"/>
          <p:nvPr/>
        </p:nvSpPr>
        <p:spPr>
          <a:xfrm>
            <a:off x="6096000" y="1636906"/>
            <a:ext cx="4957792" cy="3473387"/>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pPr>
            <a:r>
              <a:rPr lang="en-US" dirty="0">
                <a:latin typeface="Verdana" panose="020B0604030504040204" pitchFamily="34" charset="0"/>
                <a:ea typeface="Verdana" panose="020B0604030504040204" pitchFamily="34" charset="0"/>
              </a:rPr>
              <a:t>The list shows clues about a number:</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7 has a value of (7 x 0.01)</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3 has a value of (3 x 100)</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2 has a value of (2 x 1,000)</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Which number fits these three clues?</a:t>
            </a:r>
          </a:p>
          <a:p>
            <a:pPr marL="457200" indent="-457200">
              <a:lnSpc>
                <a:spcPct val="12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2,358.7</a:t>
            </a:r>
          </a:p>
          <a:p>
            <a:pPr marL="457200" indent="-457200">
              <a:lnSpc>
                <a:spcPct val="12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2,762.03</a:t>
            </a:r>
          </a:p>
          <a:p>
            <a:pPr marL="457200" indent="-457200">
              <a:lnSpc>
                <a:spcPct val="12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2,362.47</a:t>
            </a:r>
          </a:p>
          <a:p>
            <a:pPr marL="457200" indent="-457200">
              <a:lnSpc>
                <a:spcPct val="12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241,362.47</a:t>
            </a:r>
          </a:p>
        </p:txBody>
      </p:sp>
    </p:spTree>
    <p:extLst>
      <p:ext uri="{BB962C8B-B14F-4D97-AF65-F5344CB8AC3E}">
        <p14:creationId xmlns:p14="http://schemas.microsoft.com/office/powerpoint/2010/main" val="2522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5FB5AB6-056B-19A4-7829-DE3316DB68E7}"/>
              </a:ext>
            </a:extLst>
          </p:cNvPr>
          <p:cNvSpPr txBox="1">
            <a:spLocks/>
          </p:cNvSpPr>
          <p:nvPr/>
        </p:nvSpPr>
        <p:spPr>
          <a:xfrm>
            <a:off x="8546475" y="4821096"/>
            <a:ext cx="145666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stimulus</a:t>
            </a:r>
          </a:p>
        </p:txBody>
      </p:sp>
      <p:sp>
        <p:nvSpPr>
          <p:cNvPr id="3" name="Subtitle 2">
            <a:extLst>
              <a:ext uri="{FF2B5EF4-FFF2-40B4-BE49-F238E27FC236}">
                <a16:creationId xmlns:a16="http://schemas.microsoft.com/office/drawing/2014/main" id="{2FE8A83F-1796-E29F-539E-95C377E5AA8E}"/>
              </a:ext>
            </a:extLst>
          </p:cNvPr>
          <p:cNvSpPr txBox="1">
            <a:spLocks/>
          </p:cNvSpPr>
          <p:nvPr/>
        </p:nvSpPr>
        <p:spPr>
          <a:xfrm>
            <a:off x="1581820" y="4821096"/>
            <a:ext cx="346267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thinkalong routine</a:t>
            </a:r>
          </a:p>
        </p:txBody>
      </p:sp>
      <p:pic>
        <p:nvPicPr>
          <p:cNvPr id="6" name="Picture 5" descr="A screenshot of a computer screen&#10;&#10;AI-generated content may be incorrect.">
            <a:extLst>
              <a:ext uri="{FF2B5EF4-FFF2-40B4-BE49-F238E27FC236}">
                <a16:creationId xmlns:a16="http://schemas.microsoft.com/office/drawing/2014/main" id="{6B452C15-FA63-D048-2BA3-50DD5C39A824}"/>
              </a:ext>
            </a:extLst>
          </p:cNvPr>
          <p:cNvPicPr>
            <a:picLocks noChangeAspect="1"/>
          </p:cNvPicPr>
          <p:nvPr/>
        </p:nvPicPr>
        <p:blipFill>
          <a:blip r:embed="rId3">
            <a:extLst>
              <a:ext uri="{28A0092B-C50C-407E-A947-70E740481C1C}">
                <a14:useLocalDpi xmlns:a14="http://schemas.microsoft.com/office/drawing/2010/main" val="0"/>
              </a:ext>
            </a:extLst>
          </a:blip>
          <a:srcRect l="4553" t="15301" r="3759" b="50000"/>
          <a:stretch>
            <a:fillRect/>
          </a:stretch>
        </p:blipFill>
        <p:spPr>
          <a:xfrm>
            <a:off x="332371" y="1693568"/>
            <a:ext cx="5961568" cy="2919733"/>
          </a:xfrm>
          <a:prstGeom prst="rect">
            <a:avLst/>
          </a:prstGeom>
        </p:spPr>
      </p:pic>
      <p:sp>
        <p:nvSpPr>
          <p:cNvPr id="5" name="TextBox 4">
            <a:extLst>
              <a:ext uri="{FF2B5EF4-FFF2-40B4-BE49-F238E27FC236}">
                <a16:creationId xmlns:a16="http://schemas.microsoft.com/office/drawing/2014/main" id="{7895DBED-FA97-7BC9-C0E1-BFA171FAE1C7}"/>
              </a:ext>
            </a:extLst>
          </p:cNvPr>
          <p:cNvSpPr txBox="1"/>
          <p:nvPr/>
        </p:nvSpPr>
        <p:spPr>
          <a:xfrm>
            <a:off x="6795909" y="1347709"/>
            <a:ext cx="4957792" cy="3473387"/>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pPr>
            <a:r>
              <a:rPr lang="en-US" dirty="0">
                <a:latin typeface="Verdana" panose="020B0604030504040204" pitchFamily="34" charset="0"/>
                <a:ea typeface="Verdana" panose="020B0604030504040204" pitchFamily="34" charset="0"/>
              </a:rPr>
              <a:t>The list shows clues about a number:</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7 has a value of (7 x 0.01)</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3 has a value of (3 x 100)</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2 has a value of (2 x 1,000)</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Which number fits these three clues?</a:t>
            </a:r>
          </a:p>
          <a:p>
            <a:pPr marL="457200" indent="-457200">
              <a:lnSpc>
                <a:spcPct val="12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2,358.7</a:t>
            </a:r>
          </a:p>
          <a:p>
            <a:pPr marL="457200" indent="-457200">
              <a:lnSpc>
                <a:spcPct val="12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2,762.03</a:t>
            </a:r>
          </a:p>
          <a:p>
            <a:pPr marL="457200" indent="-457200">
              <a:lnSpc>
                <a:spcPct val="12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2,362.47</a:t>
            </a:r>
          </a:p>
          <a:p>
            <a:pPr marL="457200" indent="-457200">
              <a:lnSpc>
                <a:spcPct val="12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241,362.47</a:t>
            </a:r>
          </a:p>
        </p:txBody>
      </p:sp>
    </p:spTree>
    <p:extLst>
      <p:ext uri="{BB962C8B-B14F-4D97-AF65-F5344CB8AC3E}">
        <p14:creationId xmlns:p14="http://schemas.microsoft.com/office/powerpoint/2010/main" val="1769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6AEFE8-C63F-8F0C-A4DC-C9946A0FCF97}"/>
              </a:ext>
            </a:extLst>
          </p:cNvPr>
          <p:cNvSpPr>
            <a:spLocks noGrp="1"/>
          </p:cNvSpPr>
          <p:nvPr>
            <p:ph type="subTitle" idx="1"/>
          </p:nvPr>
        </p:nvSpPr>
        <p:spPr/>
        <p:txBody>
          <a:bodyPr/>
          <a:lstStyle/>
          <a:p>
            <a:r>
              <a:rPr lang="en-US" dirty="0"/>
              <a:t>make a plan</a:t>
            </a:r>
          </a:p>
        </p:txBody>
      </p:sp>
    </p:spTree>
    <p:extLst>
      <p:ext uri="{BB962C8B-B14F-4D97-AF65-F5344CB8AC3E}">
        <p14:creationId xmlns:p14="http://schemas.microsoft.com/office/powerpoint/2010/main" val="1006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78DB-E496-D4E6-3FF8-5580FF22C182}"/>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4E5F4723-F6C9-9EA6-9177-9777CE885264}"/>
              </a:ext>
            </a:extLst>
          </p:cNvPr>
          <p:cNvSpPr txBox="1">
            <a:spLocks/>
          </p:cNvSpPr>
          <p:nvPr/>
        </p:nvSpPr>
        <p:spPr>
          <a:xfrm>
            <a:off x="1077593" y="4260556"/>
            <a:ext cx="1794897"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C7BF952D-F38E-F7F5-F5C8-C8849847AFE0}"/>
              </a:ext>
            </a:extLst>
          </p:cNvPr>
          <p:cNvSpPr/>
          <p:nvPr/>
        </p:nvSpPr>
        <p:spPr>
          <a:xfrm>
            <a:off x="862914" y="3955704"/>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how would you start?</a:t>
            </a:r>
          </a:p>
        </p:txBody>
      </p:sp>
      <p:sp>
        <p:nvSpPr>
          <p:cNvPr id="4" name="Rounded Rectangular Callout 3">
            <a:extLst>
              <a:ext uri="{FF2B5EF4-FFF2-40B4-BE49-F238E27FC236}">
                <a16:creationId xmlns:a16="http://schemas.microsoft.com/office/drawing/2014/main" id="{2C1B7C60-BC00-9947-5F6A-E6F9A7F4AB2B}"/>
              </a:ext>
            </a:extLst>
          </p:cNvPr>
          <p:cNvSpPr/>
          <p:nvPr/>
        </p:nvSpPr>
        <p:spPr>
          <a:xfrm>
            <a:off x="862914" y="2005827"/>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what’s it about?</a:t>
            </a:r>
          </a:p>
        </p:txBody>
      </p:sp>
      <p:sp>
        <p:nvSpPr>
          <p:cNvPr id="3" name="TextBox 2">
            <a:extLst>
              <a:ext uri="{FF2B5EF4-FFF2-40B4-BE49-F238E27FC236}">
                <a16:creationId xmlns:a16="http://schemas.microsoft.com/office/drawing/2014/main" id="{0E8544FA-D986-897F-90BA-6AC0BC0A3485}"/>
              </a:ext>
            </a:extLst>
          </p:cNvPr>
          <p:cNvSpPr txBox="1"/>
          <p:nvPr/>
        </p:nvSpPr>
        <p:spPr>
          <a:xfrm>
            <a:off x="4710971" y="1828562"/>
            <a:ext cx="6758786" cy="3200876"/>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sz="2800" dirty="0">
                <a:latin typeface="Century Gothic" panose="020B0502020202020204" pitchFamily="34" charset="0"/>
              </a:rPr>
              <a:t>The list shows clues about a number:</a:t>
            </a:r>
          </a:p>
          <a:p>
            <a:endParaRPr lang="en-US" sz="2800" dirty="0">
              <a:latin typeface="Century Gothic"/>
            </a:endParaRPr>
          </a:p>
          <a:p>
            <a:pPr marL="285750" indent="-285750">
              <a:buFont typeface="Arial" panose="020B0604020202020204" pitchFamily="34" charset="0"/>
              <a:buChar char="•"/>
            </a:pPr>
            <a:r>
              <a:rPr lang="en-US" sz="2800" dirty="0">
                <a:latin typeface="Century Gothic" panose="020B0502020202020204" pitchFamily="34" charset="0"/>
              </a:rPr>
              <a:t>the digit 7 has a value of (7 x 0.01)</a:t>
            </a:r>
          </a:p>
          <a:p>
            <a:endParaRPr lang="en-US" sz="2800" dirty="0">
              <a:latin typeface="Century Gothic"/>
            </a:endParaRPr>
          </a:p>
          <a:p>
            <a:pPr marL="285750" indent="-285750">
              <a:buFont typeface="Arial" panose="020B0604020202020204" pitchFamily="34" charset="0"/>
              <a:buChar char="•"/>
            </a:pPr>
            <a:r>
              <a:rPr lang="en-US" sz="2800" dirty="0">
                <a:latin typeface="Century Gothic" panose="020B0502020202020204" pitchFamily="34" charset="0"/>
              </a:rPr>
              <a:t>the digit 3 has a value of (5 x 100)</a:t>
            </a:r>
          </a:p>
          <a:p>
            <a:endParaRPr lang="en-US" sz="2800" dirty="0">
              <a:latin typeface="Century Gothic"/>
            </a:endParaRPr>
          </a:p>
          <a:p>
            <a:pPr marL="285750" indent="-285750">
              <a:buFont typeface="Arial" panose="020B0604020202020204" pitchFamily="34" charset="0"/>
              <a:buChar char="•"/>
            </a:pPr>
            <a:r>
              <a:rPr lang="en-US" sz="2800" dirty="0">
                <a:latin typeface="Century Gothic" panose="020B0502020202020204" pitchFamily="34" charset="0"/>
              </a:rPr>
              <a:t>the digit 2 has a value of (2 x 1,000)</a:t>
            </a:r>
          </a:p>
        </p:txBody>
      </p:sp>
    </p:spTree>
    <p:extLst>
      <p:ext uri="{BB962C8B-B14F-4D97-AF65-F5344CB8AC3E}">
        <p14:creationId xmlns:p14="http://schemas.microsoft.com/office/powerpoint/2010/main" val="11685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EF63B2-1B6D-D36B-C1C2-66CDBCEEDB51}"/>
              </a:ext>
            </a:extLst>
          </p:cNvPr>
          <p:cNvSpPr>
            <a:spLocks noGrp="1"/>
          </p:cNvSpPr>
          <p:nvPr>
            <p:ph type="subTitle" idx="1"/>
          </p:nvPr>
        </p:nvSpPr>
        <p:spPr/>
        <p:txBody>
          <a:bodyPr/>
          <a:lstStyle/>
          <a:p>
            <a:r>
              <a:rPr lang="en-US" dirty="0"/>
              <a:t>show what you know</a:t>
            </a:r>
          </a:p>
        </p:txBody>
      </p:sp>
    </p:spTree>
    <p:extLst>
      <p:ext uri="{BB962C8B-B14F-4D97-AF65-F5344CB8AC3E}">
        <p14:creationId xmlns:p14="http://schemas.microsoft.com/office/powerpoint/2010/main" val="39908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F429-CAF8-14DF-7194-28B8BA76A92F}"/>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195F10D5-0016-6525-516D-E3A07A70C6C7}"/>
              </a:ext>
            </a:extLst>
          </p:cNvPr>
          <p:cNvSpPr txBox="1">
            <a:spLocks/>
          </p:cNvSpPr>
          <p:nvPr/>
        </p:nvSpPr>
        <p:spPr>
          <a:xfrm>
            <a:off x="862913" y="1728468"/>
            <a:ext cx="2224256" cy="411956"/>
          </a:xfrm>
        </p:spPr>
        <p:txBody>
          <a:bodyPr anchor="t"/>
          <a:lstStyle>
            <a:lvl1pPr marL="0" indent="0" algn="ctr" defTabSz="914400" rtl="0" eaLnBrk="1" latinLnBrk="0" hangingPunct="1">
              <a:lnSpc>
                <a:spcPct val="90000"/>
              </a:lnSpc>
              <a:spcBef>
                <a:spcPts val="0"/>
              </a:spcBef>
              <a:buFont typeface="Arial" panose="020B0604020202020204" pitchFamily="34" charset="0"/>
              <a:buNone/>
              <a:defRPr sz="24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6" name="Text Placeholder 2">
            <a:extLst>
              <a:ext uri="{FF2B5EF4-FFF2-40B4-BE49-F238E27FC236}">
                <a16:creationId xmlns:a16="http://schemas.microsoft.com/office/drawing/2014/main" id="{74A596EE-B42F-0F7B-227A-78C7F98C9E5B}"/>
              </a:ext>
            </a:extLst>
          </p:cNvPr>
          <p:cNvSpPr txBox="1">
            <a:spLocks/>
          </p:cNvSpPr>
          <p:nvPr/>
        </p:nvSpPr>
        <p:spPr>
          <a:xfrm>
            <a:off x="753135" y="4291918"/>
            <a:ext cx="2443812"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6D972703-D900-9FDF-6F12-34E3B4BB7C4D}"/>
              </a:ext>
            </a:extLst>
          </p:cNvPr>
          <p:cNvSpPr/>
          <p:nvPr/>
        </p:nvSpPr>
        <p:spPr>
          <a:xfrm>
            <a:off x="862914" y="4049661"/>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information is important?</a:t>
            </a:r>
          </a:p>
        </p:txBody>
      </p:sp>
      <p:sp>
        <p:nvSpPr>
          <p:cNvPr id="3" name="Rounded Rectangular Callout 2">
            <a:extLst>
              <a:ext uri="{FF2B5EF4-FFF2-40B4-BE49-F238E27FC236}">
                <a16:creationId xmlns:a16="http://schemas.microsoft.com/office/drawing/2014/main" id="{F8F87D30-2386-D7FA-9E35-272A414EECB7}"/>
              </a:ext>
            </a:extLst>
          </p:cNvPr>
          <p:cNvSpPr/>
          <p:nvPr/>
        </p:nvSpPr>
        <p:spPr>
          <a:xfrm>
            <a:off x="862914" y="2005827"/>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do you know about the content?</a:t>
            </a:r>
          </a:p>
        </p:txBody>
      </p:sp>
      <p:sp>
        <p:nvSpPr>
          <p:cNvPr id="7" name="TextBox 6">
            <a:extLst>
              <a:ext uri="{FF2B5EF4-FFF2-40B4-BE49-F238E27FC236}">
                <a16:creationId xmlns:a16="http://schemas.microsoft.com/office/drawing/2014/main" id="{2F5A8C61-F5EC-C0B8-57BD-A54C1641B4AF}"/>
              </a:ext>
            </a:extLst>
          </p:cNvPr>
          <p:cNvSpPr txBox="1"/>
          <p:nvPr/>
        </p:nvSpPr>
        <p:spPr>
          <a:xfrm>
            <a:off x="4710971" y="1828562"/>
            <a:ext cx="6758786" cy="3200876"/>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sz="2800" dirty="0">
                <a:latin typeface="Century Gothic" panose="020B0502020202020204" pitchFamily="34" charset="0"/>
              </a:rPr>
              <a:t>The list shows clues about a number:</a:t>
            </a:r>
          </a:p>
          <a:p>
            <a:endParaRPr lang="en-US" sz="2800" dirty="0">
              <a:latin typeface="Century Gothic"/>
            </a:endParaRPr>
          </a:p>
          <a:p>
            <a:pPr marL="285750" indent="-285750">
              <a:buFont typeface="Arial" panose="020B0604020202020204" pitchFamily="34" charset="0"/>
              <a:buChar char="•"/>
            </a:pPr>
            <a:r>
              <a:rPr lang="en-US" sz="2800" dirty="0">
                <a:latin typeface="Century Gothic" panose="020B0502020202020204" pitchFamily="34" charset="0"/>
              </a:rPr>
              <a:t>the digit 7 has a value of (7 x 0.01)</a:t>
            </a:r>
          </a:p>
          <a:p>
            <a:endParaRPr lang="en-US" sz="2800" dirty="0">
              <a:latin typeface="Century Gothic"/>
            </a:endParaRPr>
          </a:p>
          <a:p>
            <a:pPr marL="285750" indent="-285750">
              <a:buFont typeface="Arial" panose="020B0604020202020204" pitchFamily="34" charset="0"/>
              <a:buChar char="•"/>
            </a:pPr>
            <a:r>
              <a:rPr lang="en-US" sz="2800" dirty="0">
                <a:latin typeface="Century Gothic" panose="020B0502020202020204" pitchFamily="34" charset="0"/>
              </a:rPr>
              <a:t>the digit 3 has a value of (5 x 100)</a:t>
            </a:r>
          </a:p>
          <a:p>
            <a:endParaRPr lang="en-US" sz="2800" dirty="0">
              <a:latin typeface="Century Gothic"/>
            </a:endParaRPr>
          </a:p>
          <a:p>
            <a:pPr marL="285750" indent="-285750">
              <a:buFont typeface="Arial" panose="020B0604020202020204" pitchFamily="34" charset="0"/>
              <a:buChar char="•"/>
            </a:pPr>
            <a:r>
              <a:rPr lang="en-US" sz="2800" dirty="0">
                <a:latin typeface="Century Gothic" panose="020B0502020202020204" pitchFamily="34" charset="0"/>
              </a:rPr>
              <a:t>the digit 2 has a value of (2 x 1,000)</a:t>
            </a:r>
          </a:p>
        </p:txBody>
      </p:sp>
    </p:spTree>
    <p:extLst>
      <p:ext uri="{BB962C8B-B14F-4D97-AF65-F5344CB8AC3E}">
        <p14:creationId xmlns:p14="http://schemas.microsoft.com/office/powerpoint/2010/main" val="389410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0E977F5-4AED-50E2-FBDD-DE67C0FB81F9}"/>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just the facts</a:t>
            </a:r>
          </a:p>
        </p:txBody>
      </p:sp>
      <p:pic>
        <p:nvPicPr>
          <p:cNvPr id="8" name="Picture 7">
            <a:extLst>
              <a:ext uri="{FF2B5EF4-FFF2-40B4-BE49-F238E27FC236}">
                <a16:creationId xmlns:a16="http://schemas.microsoft.com/office/drawing/2014/main" id="{2168A081-3D25-3FCB-10A2-FF80CCC7D8F7}"/>
              </a:ext>
            </a:extLst>
          </p:cNvPr>
          <p:cNvPicPr>
            <a:picLocks noChangeAspect="1"/>
          </p:cNvPicPr>
          <p:nvPr/>
        </p:nvPicPr>
        <p:blipFill>
          <a:blip r:embed="rId3"/>
          <a:stretch>
            <a:fillRect/>
          </a:stretch>
        </p:blipFill>
        <p:spPr>
          <a:xfrm>
            <a:off x="575104" y="974477"/>
            <a:ext cx="3871913" cy="1699368"/>
          </a:xfrm>
          <a:prstGeom prst="rect">
            <a:avLst/>
          </a:prstGeom>
        </p:spPr>
      </p:pic>
      <p:pic>
        <p:nvPicPr>
          <p:cNvPr id="9" name="Picture 8">
            <a:extLst>
              <a:ext uri="{FF2B5EF4-FFF2-40B4-BE49-F238E27FC236}">
                <a16:creationId xmlns:a16="http://schemas.microsoft.com/office/drawing/2014/main" id="{CF8E91F1-2029-DC4F-50A8-7C64697DCAC0}"/>
              </a:ext>
            </a:extLst>
          </p:cNvPr>
          <p:cNvPicPr>
            <a:picLocks noChangeAspect="1"/>
          </p:cNvPicPr>
          <p:nvPr/>
        </p:nvPicPr>
        <p:blipFill>
          <a:blip r:embed="rId4"/>
          <a:stretch>
            <a:fillRect/>
          </a:stretch>
        </p:blipFill>
        <p:spPr>
          <a:xfrm>
            <a:off x="575104" y="4646807"/>
            <a:ext cx="3871913" cy="1740216"/>
          </a:xfrm>
          <a:prstGeom prst="rect">
            <a:avLst/>
          </a:prstGeom>
        </p:spPr>
      </p:pic>
      <p:pic>
        <p:nvPicPr>
          <p:cNvPr id="10" name="Picture 9">
            <a:extLst>
              <a:ext uri="{FF2B5EF4-FFF2-40B4-BE49-F238E27FC236}">
                <a16:creationId xmlns:a16="http://schemas.microsoft.com/office/drawing/2014/main" id="{24F36B4B-CF49-6E71-38F6-7C0E084DDAFE}"/>
              </a:ext>
            </a:extLst>
          </p:cNvPr>
          <p:cNvPicPr>
            <a:picLocks noChangeAspect="1"/>
          </p:cNvPicPr>
          <p:nvPr/>
        </p:nvPicPr>
        <p:blipFill>
          <a:blip r:embed="rId5"/>
          <a:stretch>
            <a:fillRect/>
          </a:stretch>
        </p:blipFill>
        <p:spPr>
          <a:xfrm>
            <a:off x="575104" y="2733134"/>
            <a:ext cx="3895344" cy="1900705"/>
          </a:xfrm>
          <a:prstGeom prst="rect">
            <a:avLst/>
          </a:prstGeom>
        </p:spPr>
      </p:pic>
      <p:sp>
        <p:nvSpPr>
          <p:cNvPr id="3" name="TextBox 2">
            <a:extLst>
              <a:ext uri="{FF2B5EF4-FFF2-40B4-BE49-F238E27FC236}">
                <a16:creationId xmlns:a16="http://schemas.microsoft.com/office/drawing/2014/main" id="{140C8B48-71CA-EF5E-02E9-D6997E6C6EBB}"/>
              </a:ext>
            </a:extLst>
          </p:cNvPr>
          <p:cNvSpPr txBox="1"/>
          <p:nvPr/>
        </p:nvSpPr>
        <p:spPr>
          <a:xfrm>
            <a:off x="4858110" y="1828562"/>
            <a:ext cx="6758786" cy="3200876"/>
          </a:xfrm>
          <a:prstGeom prst="rect">
            <a:avLst/>
          </a:prstGeom>
          <a:noFill/>
          <a:ln w="28575">
            <a:solidFill>
              <a:schemeClr val="bg1">
                <a:lumMod val="75000"/>
              </a:schemeClr>
            </a:solidFill>
            <a:prstDash val="dash"/>
          </a:ln>
        </p:spPr>
        <p:txBody>
          <a:bodyPr wrap="square" lIns="182880" tIns="91440" rIns="91440" bIns="91440" rtlCol="0" anchor="t">
            <a:spAutoFit/>
          </a:bodyPr>
          <a:lstStyle/>
          <a:p>
            <a:r>
              <a:rPr lang="en-US" sz="2800" dirty="0">
                <a:latin typeface="Century Gothic" panose="020B0502020202020204" pitchFamily="34" charset="0"/>
              </a:rPr>
              <a:t>The list shows clues about a number:</a:t>
            </a:r>
          </a:p>
          <a:p>
            <a:endParaRPr lang="en-US" sz="2800" dirty="0">
              <a:latin typeface="Century Gothic"/>
            </a:endParaRPr>
          </a:p>
          <a:p>
            <a:pPr marL="285750" indent="-285750">
              <a:buFont typeface="Arial" panose="020B0604020202020204" pitchFamily="34" charset="0"/>
              <a:buChar char="•"/>
            </a:pPr>
            <a:r>
              <a:rPr lang="en-US" sz="2800" dirty="0">
                <a:latin typeface="Century Gothic" panose="020B0502020202020204" pitchFamily="34" charset="0"/>
              </a:rPr>
              <a:t>the digit 7 has a value of (7 x 0.01)</a:t>
            </a:r>
          </a:p>
          <a:p>
            <a:endParaRPr lang="en-US" sz="2800" dirty="0">
              <a:latin typeface="Century Gothic"/>
            </a:endParaRPr>
          </a:p>
          <a:p>
            <a:pPr marL="285750" indent="-285750">
              <a:buFont typeface="Arial" panose="020B0604020202020204" pitchFamily="34" charset="0"/>
              <a:buChar char="•"/>
            </a:pPr>
            <a:r>
              <a:rPr lang="en-US" sz="2800" dirty="0">
                <a:latin typeface="Century Gothic" panose="020B0502020202020204" pitchFamily="34" charset="0"/>
              </a:rPr>
              <a:t>the digit 3 has a value of (5 x 100)</a:t>
            </a:r>
          </a:p>
          <a:p>
            <a:endParaRPr lang="en-US" sz="2800" dirty="0">
              <a:latin typeface="Century Gothic"/>
            </a:endParaRPr>
          </a:p>
          <a:p>
            <a:pPr marL="285750" indent="-285750">
              <a:buFont typeface="Arial" panose="020B0604020202020204" pitchFamily="34" charset="0"/>
              <a:buChar char="•"/>
            </a:pPr>
            <a:r>
              <a:rPr lang="en-US" sz="2800" dirty="0">
                <a:latin typeface="Century Gothic" panose="020B0502020202020204" pitchFamily="34" charset="0"/>
              </a:rPr>
              <a:t>the digit 2 has a value of (2 x 1,000)</a:t>
            </a:r>
          </a:p>
        </p:txBody>
      </p:sp>
    </p:spTree>
    <p:extLst>
      <p:ext uri="{BB962C8B-B14F-4D97-AF65-F5344CB8AC3E}">
        <p14:creationId xmlns:p14="http://schemas.microsoft.com/office/powerpoint/2010/main" val="6636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7F036-A1ED-F3C3-048D-9D3F0B622B45}"/>
              </a:ext>
            </a:extLst>
          </p:cNvPr>
          <p:cNvSpPr>
            <a:spLocks noGrp="1"/>
          </p:cNvSpPr>
          <p:nvPr>
            <p:ph type="subTitle" idx="1"/>
          </p:nvPr>
        </p:nvSpPr>
        <p:spPr/>
        <p:txBody>
          <a:bodyPr/>
          <a:lstStyle/>
          <a:p>
            <a:r>
              <a:rPr lang="en-US" dirty="0"/>
              <a:t>work it out</a:t>
            </a:r>
          </a:p>
        </p:txBody>
      </p:sp>
    </p:spTree>
    <p:extLst>
      <p:ext uri="{BB962C8B-B14F-4D97-AF65-F5344CB8AC3E}">
        <p14:creationId xmlns:p14="http://schemas.microsoft.com/office/powerpoint/2010/main" val="317096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9E6ED0F7-65CE-4823-94F3-80422DD90908}"/>
              </a:ext>
            </a:extLst>
          </p:cNvPr>
          <p:cNvSpPr/>
          <p:nvPr/>
        </p:nvSpPr>
        <p:spPr>
          <a:xfrm>
            <a:off x="862914" y="3955704"/>
            <a:ext cx="2910852"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mistakes do you need to avoid?</a:t>
            </a:r>
          </a:p>
        </p:txBody>
      </p:sp>
      <p:sp>
        <p:nvSpPr>
          <p:cNvPr id="3" name="Rounded Rectangular Callout 3">
            <a:extLst>
              <a:ext uri="{FF2B5EF4-FFF2-40B4-BE49-F238E27FC236}">
                <a16:creationId xmlns:a16="http://schemas.microsoft.com/office/drawing/2014/main" id="{3E38EF0F-57D4-62FF-F914-8AE96596E0B3}"/>
              </a:ext>
            </a:extLst>
          </p:cNvPr>
          <p:cNvSpPr/>
          <p:nvPr/>
        </p:nvSpPr>
        <p:spPr>
          <a:xfrm>
            <a:off x="862913" y="2005827"/>
            <a:ext cx="2910853"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explain </a:t>
            </a:r>
            <a:r>
              <a:rPr lang="en-US">
                <a:solidFill>
                  <a:schemeClr val="tx1"/>
                </a:solidFill>
                <a:latin typeface="Century Gothic" panose="020B0502020202020204" pitchFamily="34" charset="0"/>
              </a:rPr>
              <a:t>your answer </a:t>
            </a:r>
            <a:r>
              <a:rPr lang="en-US" dirty="0">
                <a:solidFill>
                  <a:schemeClr val="tx1"/>
                </a:solidFill>
                <a:latin typeface="Century Gothic" panose="020B0502020202020204" pitchFamily="34" charset="0"/>
              </a:rPr>
              <a:t>in more than one way</a:t>
            </a:r>
          </a:p>
        </p:txBody>
      </p:sp>
      <p:sp>
        <p:nvSpPr>
          <p:cNvPr id="5" name="TextBox 4">
            <a:extLst>
              <a:ext uri="{FF2B5EF4-FFF2-40B4-BE49-F238E27FC236}">
                <a16:creationId xmlns:a16="http://schemas.microsoft.com/office/drawing/2014/main" id="{465CDE33-E7FC-E286-3CD6-28737ED9547B}"/>
              </a:ext>
            </a:extLst>
          </p:cNvPr>
          <p:cNvSpPr txBox="1"/>
          <p:nvPr/>
        </p:nvSpPr>
        <p:spPr>
          <a:xfrm>
            <a:off x="5939340" y="1864544"/>
            <a:ext cx="4957792" cy="3473387"/>
          </a:xfrm>
          <a:prstGeom prst="rect">
            <a:avLst/>
          </a:prstGeom>
          <a:noFill/>
          <a:ln w="28575">
            <a:solidFill>
              <a:schemeClr val="bg1">
                <a:lumMod val="75000"/>
              </a:schemeClr>
            </a:solidFill>
            <a:prstDash val="dash"/>
          </a:ln>
        </p:spPr>
        <p:txBody>
          <a:bodyPr wrap="square" lIns="182880" tIns="91440" rIns="91440" bIns="91440" rtlCol="0" anchor="t">
            <a:spAutoFit/>
          </a:bodyPr>
          <a:lstStyle/>
          <a:p>
            <a:pPr>
              <a:lnSpc>
                <a:spcPct val="120000"/>
              </a:lnSpc>
            </a:pPr>
            <a:r>
              <a:rPr lang="en-US" dirty="0">
                <a:latin typeface="Verdana" panose="020B0604030504040204" pitchFamily="34" charset="0"/>
                <a:ea typeface="Verdana" panose="020B0604030504040204" pitchFamily="34" charset="0"/>
              </a:rPr>
              <a:t>The list shows clues about a number:</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7 has a value of (7 x 0.01)</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3 has a value of (3 x 100)</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rPr>
              <a:t>the digit 2 has a value of (2 x 1,000)</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Which number fits these three clues?</a:t>
            </a:r>
          </a:p>
          <a:p>
            <a:pPr marL="457200" indent="-457200">
              <a:lnSpc>
                <a:spcPct val="12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2,358.7</a:t>
            </a:r>
          </a:p>
          <a:p>
            <a:pPr marL="457200" indent="-457200">
              <a:lnSpc>
                <a:spcPct val="12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2,762.03</a:t>
            </a:r>
          </a:p>
          <a:p>
            <a:pPr marL="457200" indent="-457200">
              <a:lnSpc>
                <a:spcPct val="12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2,362.47</a:t>
            </a:r>
          </a:p>
          <a:p>
            <a:pPr marL="457200" indent="-457200">
              <a:lnSpc>
                <a:spcPct val="12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241,362.47</a:t>
            </a:r>
          </a:p>
        </p:txBody>
      </p:sp>
    </p:spTree>
    <p:extLst>
      <p:ext uri="{BB962C8B-B14F-4D97-AF65-F5344CB8AC3E}">
        <p14:creationId xmlns:p14="http://schemas.microsoft.com/office/powerpoint/2010/main" val="2172881330"/>
      </p:ext>
    </p:extLst>
  </p:cSld>
  <p:clrMapOvr>
    <a:masterClrMapping/>
  </p:clrMapOvr>
</p:sld>
</file>

<file path=ppt/theme/theme1.xml><?xml version="1.0" encoding="utf-8"?>
<a:theme xmlns:a="http://schemas.openxmlformats.org/drawingml/2006/main" name="blank optio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 make a pl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 show what you know">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 work it 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 think it u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 write about i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itle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771</TotalTime>
  <Words>2114</Words>
  <Application>Microsoft Office PowerPoint</Application>
  <PresentationFormat>Widescreen</PresentationFormat>
  <Paragraphs>223</Paragraphs>
  <Slides>15</Slides>
  <Notes>15</Notes>
  <HiddenSlides>2</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15</vt:i4>
      </vt:variant>
    </vt:vector>
  </HeadingPairs>
  <TitlesOfParts>
    <vt:vector size="28" baseType="lpstr">
      <vt:lpstr>Arial</vt:lpstr>
      <vt:lpstr>Calibri</vt:lpstr>
      <vt:lpstr>Century Gothic</vt:lpstr>
      <vt:lpstr>Tahoma</vt:lpstr>
      <vt:lpstr>Verdana</vt:lpstr>
      <vt:lpstr>Wingdings</vt:lpstr>
      <vt:lpstr>blank options</vt:lpstr>
      <vt:lpstr>1 make a plan</vt:lpstr>
      <vt:lpstr>2 show what you know</vt:lpstr>
      <vt:lpstr>3 work it out</vt:lpstr>
      <vt:lpstr>4 think it up</vt:lpstr>
      <vt:lpstr>5 write about it</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Lucero</dc:creator>
  <cp:lastModifiedBy>Sandy Lucero</cp:lastModifiedBy>
  <cp:revision>129</cp:revision>
  <dcterms:created xsi:type="dcterms:W3CDTF">2025-07-09T19:11:59Z</dcterms:created>
  <dcterms:modified xsi:type="dcterms:W3CDTF">2025-09-22T23:09:41Z</dcterms:modified>
</cp:coreProperties>
</file>