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74" r:id="rId3"/>
    <p:sldMasterId id="2147483676" r:id="rId4"/>
    <p:sldMasterId id="2147483678" r:id="rId5"/>
    <p:sldMasterId id="2147483680" r:id="rId6"/>
    <p:sldMasterId id="2147483648" r:id="rId7"/>
  </p:sldMasterIdLst>
  <p:notesMasterIdLst>
    <p:notesMasterId r:id="rId23"/>
  </p:notesMasterIdLst>
  <p:sldIdLst>
    <p:sldId id="256" r:id="rId8"/>
    <p:sldId id="265" r:id="rId9"/>
    <p:sldId id="258" r:id="rId10"/>
    <p:sldId id="279" r:id="rId11"/>
    <p:sldId id="259" r:id="rId12"/>
    <p:sldId id="280" r:id="rId13"/>
    <p:sldId id="281" r:id="rId14"/>
    <p:sldId id="260" r:id="rId15"/>
    <p:sldId id="267" r:id="rId16"/>
    <p:sldId id="282" r:id="rId17"/>
    <p:sldId id="261" r:id="rId18"/>
    <p:sldId id="268" r:id="rId19"/>
    <p:sldId id="278" r:id="rId20"/>
    <p:sldId id="262"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C440"/>
    <a:srgbClr val="047AD2"/>
    <a:srgbClr val="089AF1"/>
    <a:srgbClr val="AEDEFC"/>
    <a:srgbClr val="E8F4DB"/>
    <a:srgbClr val="005EA0"/>
    <a:srgbClr val="035EA0"/>
    <a:srgbClr val="E1EDF6"/>
    <a:srgbClr val="820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BF4BC-0328-4521-8438-5C2D5DA8C86F}" v="57" dt="2025-09-03T01:13:57.429"/>
    <p1510:client id="{F1139D52-78FF-49C2-80A6-31643C133015}" v="161" dt="2025-09-04T21:45:06.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17" autoAdjust="0"/>
    <p:restoredTop sz="75060" autoAdjust="0"/>
  </p:normalViewPr>
  <p:slideViewPr>
    <p:cSldViewPr snapToGrid="0">
      <p:cViewPr varScale="1">
        <p:scale>
          <a:sx n="80" d="100"/>
          <a:sy n="80" d="100"/>
        </p:scale>
        <p:origin x="11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O'Neal" userId="C7XtvxS4g0cBb4xk4cfY09vszhBAkawk5/Khzw2ihEQ=" providerId="None" clId="Web-{F1139D52-78FF-49C2-80A6-31643C133015}"/>
    <pc:docChg chg="modSld">
      <pc:chgData name="Kimberly O'Neal" userId="C7XtvxS4g0cBb4xk4cfY09vszhBAkawk5/Khzw2ihEQ=" providerId="None" clId="Web-{F1139D52-78FF-49C2-80A6-31643C133015}" dt="2025-09-04T21:45:06.059" v="95" actId="14100"/>
      <pc:docMkLst>
        <pc:docMk/>
      </pc:docMkLst>
      <pc:sldChg chg="delAnim">
        <pc:chgData name="Kimberly O'Neal" userId="C7XtvxS4g0cBb4xk4cfY09vszhBAkawk5/Khzw2ihEQ=" providerId="None" clId="Web-{F1139D52-78FF-49C2-80A6-31643C133015}" dt="2025-09-04T21:42:31.381" v="5"/>
        <pc:sldMkLst>
          <pc:docMk/>
          <pc:sldMk cId="2172881330" sldId="267"/>
        </pc:sldMkLst>
      </pc:sldChg>
      <pc:sldChg chg="modSp delAnim">
        <pc:chgData name="Kimberly O'Neal" userId="C7XtvxS4g0cBb4xk4cfY09vszhBAkawk5/Khzw2ihEQ=" providerId="None" clId="Web-{F1139D52-78FF-49C2-80A6-31643C133015}" dt="2025-09-04T21:42:49.960" v="8"/>
        <pc:sldMkLst>
          <pc:docMk/>
          <pc:sldMk cId="1873386740" sldId="268"/>
        </pc:sldMkLst>
        <pc:spChg chg="mod">
          <ac:chgData name="Kimberly O'Neal" userId="C7XtvxS4g0cBb4xk4cfY09vszhBAkawk5/Khzw2ihEQ=" providerId="None" clId="Web-{F1139D52-78FF-49C2-80A6-31643C133015}" dt="2025-09-04T21:42:47.226" v="7" actId="20577"/>
          <ac:spMkLst>
            <pc:docMk/>
            <pc:sldMk cId="1873386740" sldId="268"/>
            <ac:spMk id="3" creationId="{0D0B2114-043D-2DEF-8B73-2F305D133F8D}"/>
          </ac:spMkLst>
        </pc:spChg>
      </pc:sldChg>
      <pc:sldChg chg="delAnim">
        <pc:chgData name="Kimberly O'Neal" userId="C7XtvxS4g0cBb4xk4cfY09vszhBAkawk5/Khzw2ihEQ=" providerId="None" clId="Web-{F1139D52-78FF-49C2-80A6-31643C133015}" dt="2025-09-04T21:42:04.833" v="1"/>
        <pc:sldMkLst>
          <pc:docMk/>
          <pc:sldMk cId="116853761" sldId="279"/>
        </pc:sldMkLst>
      </pc:sldChg>
      <pc:sldChg chg="delAnim">
        <pc:chgData name="Kimberly O'Neal" userId="C7XtvxS4g0cBb4xk4cfY09vszhBAkawk5/Khzw2ihEQ=" providerId="None" clId="Web-{F1139D52-78FF-49C2-80A6-31643C133015}" dt="2025-09-04T21:42:20.959" v="3"/>
        <pc:sldMkLst>
          <pc:docMk/>
          <pc:sldMk cId="3894104992" sldId="280"/>
        </pc:sldMkLst>
      </pc:sldChg>
      <pc:sldChg chg="addSp modSp delAnim">
        <pc:chgData name="Kimberly O'Neal" userId="C7XtvxS4g0cBb4xk4cfY09vszhBAkawk5/Khzw2ihEQ=" providerId="None" clId="Web-{F1139D52-78FF-49C2-80A6-31643C133015}" dt="2025-09-04T21:45:06.059" v="95" actId="14100"/>
        <pc:sldMkLst>
          <pc:docMk/>
          <pc:sldMk cId="252226454" sldId="288"/>
        </pc:sldMkLst>
        <pc:spChg chg="mod">
          <ac:chgData name="Kimberly O'Neal" userId="C7XtvxS4g0cBb4xk4cfY09vszhBAkawk5/Khzw2ihEQ=" providerId="None" clId="Web-{F1139D52-78FF-49C2-80A6-31643C133015}" dt="2025-09-04T21:45:06.059" v="95" actId="14100"/>
          <ac:spMkLst>
            <pc:docMk/>
            <pc:sldMk cId="252226454" sldId="288"/>
            <ac:spMk id="2" creationId="{5A9248D1-F337-0503-8E67-372386FA81E5}"/>
          </ac:spMkLst>
        </pc:spChg>
        <pc:spChg chg="mod">
          <ac:chgData name="Kimberly O'Neal" userId="C7XtvxS4g0cBb4xk4cfY09vszhBAkawk5/Khzw2ihEQ=" providerId="None" clId="Web-{F1139D52-78FF-49C2-80A6-31643C133015}" dt="2025-09-04T21:43:47.743" v="41" actId="20577"/>
          <ac:spMkLst>
            <pc:docMk/>
            <pc:sldMk cId="252226454" sldId="288"/>
            <ac:spMk id="3" creationId="{B6C2D999-4995-8556-5050-E584229293A2}"/>
          </ac:spMkLst>
        </pc:spChg>
        <pc:spChg chg="add mod">
          <ac:chgData name="Kimberly O'Neal" userId="C7XtvxS4g0cBb4xk4cfY09vszhBAkawk5/Khzw2ihEQ=" providerId="None" clId="Web-{F1139D52-78FF-49C2-80A6-31643C133015}" dt="2025-09-04T21:43:37.134" v="36" actId="20577"/>
          <ac:spMkLst>
            <pc:docMk/>
            <pc:sldMk cId="252226454" sldId="288"/>
            <ac:spMk id="4" creationId="{13A8BF26-995D-4494-BCB1-B54A0779AB15}"/>
          </ac:spMkLst>
        </pc:spChg>
        <pc:spChg chg="add mod">
          <ac:chgData name="Kimberly O'Neal" userId="C7XtvxS4g0cBb4xk4cfY09vszhBAkawk5/Khzw2ihEQ=" providerId="None" clId="Web-{F1139D52-78FF-49C2-80A6-31643C133015}" dt="2025-09-04T21:44:45.073" v="79" actId="20577"/>
          <ac:spMkLst>
            <pc:docMk/>
            <pc:sldMk cId="252226454" sldId="288"/>
            <ac:spMk id="6" creationId="{A5A351F3-82A4-D034-1D93-41E521CB84AB}"/>
          </ac:spMkLst>
        </pc:spChg>
      </pc:sldChg>
    </pc:docChg>
  </pc:docChgLst>
  <pc:docChgLst>
    <pc:chgData name="Kimberly O'Neal" userId="C7XtvxS4g0cBb4xk4cfY09vszhBAkawk5/Khzw2ihEQ=" providerId="None" clId="Web-{DE00CF75-A605-4E65-A090-0AC951397B64}"/>
    <pc:docChg chg="modSld">
      <pc:chgData name="Kimberly O'Neal" userId="C7XtvxS4g0cBb4xk4cfY09vszhBAkawk5/Khzw2ihEQ=" providerId="None" clId="Web-{DE00CF75-A605-4E65-A090-0AC951397B64}" dt="2025-08-26T15:57:04.101" v="250"/>
      <pc:docMkLst>
        <pc:docMk/>
      </pc:docMkLst>
      <pc:sldChg chg="modNotes">
        <pc:chgData name="Kimberly O'Neal" userId="C7XtvxS4g0cBb4xk4cfY09vszhBAkawk5/Khzw2ihEQ=" providerId="None" clId="Web-{DE00CF75-A605-4E65-A090-0AC951397B64}" dt="2025-08-26T15:55:06.456" v="61"/>
        <pc:sldMkLst>
          <pc:docMk/>
          <pc:sldMk cId="116853761" sldId="279"/>
        </pc:sldMkLst>
      </pc:sldChg>
      <pc:sldChg chg="modNotes">
        <pc:chgData name="Kimberly O'Neal" userId="C7XtvxS4g0cBb4xk4cfY09vszhBAkawk5/Khzw2ihEQ=" providerId="None" clId="Web-{DE00CF75-A605-4E65-A090-0AC951397B64}" dt="2025-08-26T15:56:09.021" v="164"/>
        <pc:sldMkLst>
          <pc:docMk/>
          <pc:sldMk cId="3894104992" sldId="280"/>
        </pc:sldMkLst>
      </pc:sldChg>
      <pc:sldChg chg="modNotes">
        <pc:chgData name="Kimberly O'Neal" userId="C7XtvxS4g0cBb4xk4cfY09vszhBAkawk5/Khzw2ihEQ=" providerId="None" clId="Web-{DE00CF75-A605-4E65-A090-0AC951397B64}" dt="2025-08-26T15:56:29.772" v="170"/>
        <pc:sldMkLst>
          <pc:docMk/>
          <pc:sldMk cId="663612293" sldId="281"/>
        </pc:sldMkLst>
      </pc:sldChg>
      <pc:sldChg chg="modNotes">
        <pc:chgData name="Kimberly O'Neal" userId="C7XtvxS4g0cBb4xk4cfY09vszhBAkawk5/Khzw2ihEQ=" providerId="None" clId="Web-{DE00CF75-A605-4E65-A090-0AC951397B64}" dt="2025-08-26T15:57:04.101" v="250"/>
        <pc:sldMkLst>
          <pc:docMk/>
          <pc:sldMk cId="874935960" sldId="282"/>
        </pc:sldMkLst>
      </pc:sldChg>
    </pc:docChg>
  </pc:docChgLst>
  <pc:docChgLst>
    <pc:chgData name="Kimberly O'Neal" userId="C7XtvxS4g0cBb4xk4cfY09vszhBAkawk5/Khzw2ihEQ=" providerId="None" clId="Web-{2A58D0CB-6B09-42AA-B9D1-85EA42ED9DE9}"/>
    <pc:docChg chg="modSld">
      <pc:chgData name="Kimberly O'Neal" userId="C7XtvxS4g0cBb4xk4cfY09vszhBAkawk5/Khzw2ihEQ=" providerId="None" clId="Web-{2A58D0CB-6B09-42AA-B9D1-85EA42ED9DE9}" dt="2025-08-24T23:25:59.795" v="122" actId="14100"/>
      <pc:docMkLst>
        <pc:docMk/>
      </pc:docMkLst>
      <pc:sldChg chg="modSp">
        <pc:chgData name="Kimberly O'Neal" userId="C7XtvxS4g0cBb4xk4cfY09vszhBAkawk5/Khzw2ihEQ=" providerId="None" clId="Web-{2A58D0CB-6B09-42AA-B9D1-85EA42ED9DE9}" dt="2025-08-24T23:24:01.982" v="54" actId="20577"/>
        <pc:sldMkLst>
          <pc:docMk/>
          <pc:sldMk cId="1873386740" sldId="268"/>
        </pc:sldMkLst>
        <pc:spChg chg="mod">
          <ac:chgData name="Kimberly O'Neal" userId="C7XtvxS4g0cBb4xk4cfY09vszhBAkawk5/Khzw2ihEQ=" providerId="None" clId="Web-{2A58D0CB-6B09-42AA-B9D1-85EA42ED9DE9}" dt="2025-08-24T23:24:01.982" v="54" actId="20577"/>
          <ac:spMkLst>
            <pc:docMk/>
            <pc:sldMk cId="1873386740" sldId="268"/>
            <ac:spMk id="2" creationId="{50DE24A2-923E-C6A0-8E00-97623BDC1844}"/>
          </ac:spMkLst>
        </pc:spChg>
        <pc:spChg chg="mod">
          <ac:chgData name="Kimberly O'Neal" userId="C7XtvxS4g0cBb4xk4cfY09vszhBAkawk5/Khzw2ihEQ=" providerId="None" clId="Web-{2A58D0CB-6B09-42AA-B9D1-85EA42ED9DE9}" dt="2025-08-24T23:22:41.419" v="11" actId="20577"/>
          <ac:spMkLst>
            <pc:docMk/>
            <pc:sldMk cId="1873386740" sldId="268"/>
            <ac:spMk id="3" creationId="{0D0B2114-043D-2DEF-8B73-2F305D133F8D}"/>
          </ac:spMkLst>
        </pc:spChg>
      </pc:sldChg>
      <pc:sldChg chg="modSp">
        <pc:chgData name="Kimberly O'Neal" userId="C7XtvxS4g0cBb4xk4cfY09vszhBAkawk5/Khzw2ihEQ=" providerId="None" clId="Web-{2A58D0CB-6B09-42AA-B9D1-85EA42ED9DE9}" dt="2025-08-24T23:22:07.512" v="4"/>
        <pc:sldMkLst>
          <pc:docMk/>
          <pc:sldMk cId="874935960" sldId="282"/>
        </pc:sldMkLst>
        <pc:spChg chg="mod">
          <ac:chgData name="Kimberly O'Neal" userId="C7XtvxS4g0cBb4xk4cfY09vszhBAkawk5/Khzw2ihEQ=" providerId="None" clId="Web-{2A58D0CB-6B09-42AA-B9D1-85EA42ED9DE9}" dt="2025-08-24T23:21:34.762" v="0"/>
          <ac:spMkLst>
            <pc:docMk/>
            <pc:sldMk cId="874935960" sldId="282"/>
            <ac:spMk id="19" creationId="{2178A796-66BD-A71F-8F96-E49CE30A7CDF}"/>
          </ac:spMkLst>
        </pc:spChg>
        <pc:spChg chg="mod">
          <ac:chgData name="Kimberly O'Neal" userId="C7XtvxS4g0cBb4xk4cfY09vszhBAkawk5/Khzw2ihEQ=" providerId="None" clId="Web-{2A58D0CB-6B09-42AA-B9D1-85EA42ED9DE9}" dt="2025-08-24T23:21:41.856" v="1"/>
          <ac:spMkLst>
            <pc:docMk/>
            <pc:sldMk cId="874935960" sldId="282"/>
            <ac:spMk id="20" creationId="{2D2F97FA-E565-3D9D-EECC-BD278FE87B43}"/>
          </ac:spMkLst>
        </pc:spChg>
        <pc:spChg chg="mod">
          <ac:chgData name="Kimberly O'Neal" userId="C7XtvxS4g0cBb4xk4cfY09vszhBAkawk5/Khzw2ihEQ=" providerId="None" clId="Web-{2A58D0CB-6B09-42AA-B9D1-85EA42ED9DE9}" dt="2025-08-24T23:21:46.684" v="2"/>
          <ac:spMkLst>
            <pc:docMk/>
            <pc:sldMk cId="874935960" sldId="282"/>
            <ac:spMk id="21" creationId="{46ACA0E5-B44F-9998-0985-E411E868DBDC}"/>
          </ac:spMkLst>
        </pc:spChg>
        <pc:spChg chg="mod">
          <ac:chgData name="Kimberly O'Neal" userId="C7XtvxS4g0cBb4xk4cfY09vszhBAkawk5/Khzw2ihEQ=" providerId="None" clId="Web-{2A58D0CB-6B09-42AA-B9D1-85EA42ED9DE9}" dt="2025-08-24T23:22:07.512" v="4"/>
          <ac:spMkLst>
            <pc:docMk/>
            <pc:sldMk cId="874935960" sldId="282"/>
            <ac:spMk id="22" creationId="{EDAEDEAB-F503-6733-C073-A93F6B81E0BB}"/>
          </ac:spMkLst>
        </pc:spChg>
      </pc:sldChg>
      <pc:sldChg chg="modSp">
        <pc:chgData name="Kimberly O'Neal" userId="C7XtvxS4g0cBb4xk4cfY09vszhBAkawk5/Khzw2ihEQ=" providerId="None" clId="Web-{2A58D0CB-6B09-42AA-B9D1-85EA42ED9DE9}" dt="2025-08-24T23:25:59.795" v="122" actId="14100"/>
        <pc:sldMkLst>
          <pc:docMk/>
          <pc:sldMk cId="252226454" sldId="288"/>
        </pc:sldMkLst>
        <pc:spChg chg="mod">
          <ac:chgData name="Kimberly O'Neal" userId="C7XtvxS4g0cBb4xk4cfY09vszhBAkawk5/Khzw2ihEQ=" providerId="None" clId="Web-{2A58D0CB-6B09-42AA-B9D1-85EA42ED9DE9}" dt="2025-08-24T23:25:59.795" v="122" actId="14100"/>
          <ac:spMkLst>
            <pc:docMk/>
            <pc:sldMk cId="252226454" sldId="288"/>
            <ac:spMk id="2" creationId="{5A9248D1-F337-0503-8E67-372386FA81E5}"/>
          </ac:spMkLst>
        </pc:spChg>
        <pc:spChg chg="mod">
          <ac:chgData name="Kimberly O'Neal" userId="C7XtvxS4g0cBb4xk4cfY09vszhBAkawk5/Khzw2ihEQ=" providerId="None" clId="Web-{2A58D0CB-6B09-42AA-B9D1-85EA42ED9DE9}" dt="2025-08-24T23:25:15.186" v="76" actId="20577"/>
          <ac:spMkLst>
            <pc:docMk/>
            <pc:sldMk cId="252226454" sldId="288"/>
            <ac:spMk id="3" creationId="{B6C2D999-4995-8556-5050-E584229293A2}"/>
          </ac:spMkLst>
        </pc:spChg>
      </pc:sldChg>
    </pc:docChg>
  </pc:docChgLst>
  <pc:docChgLst>
    <pc:chgData name="Kimberly O'Neal" userId="C7XtvxS4g0cBb4xk4cfY09vszhBAkawk5/Khzw2ihEQ=" providerId="None" clId="Web-{DA836B84-12EC-48FD-B7FF-AEF8D5D383F1}"/>
    <pc:docChg chg="modSld">
      <pc:chgData name="Kimberly O'Neal" userId="C7XtvxS4g0cBb4xk4cfY09vszhBAkawk5/Khzw2ihEQ=" providerId="None" clId="Web-{DA836B84-12EC-48FD-B7FF-AEF8D5D383F1}" dt="2025-08-25T00:06:55.755" v="256"/>
      <pc:docMkLst>
        <pc:docMk/>
      </pc:docMkLst>
      <pc:sldChg chg="modNotes">
        <pc:chgData name="Kimberly O'Neal" userId="C7XtvxS4g0cBb4xk4cfY09vszhBAkawk5/Khzw2ihEQ=" providerId="None" clId="Web-{DA836B84-12EC-48FD-B7FF-AEF8D5D383F1}" dt="2025-08-25T00:06:55.755" v="256"/>
        <pc:sldMkLst>
          <pc:docMk/>
          <pc:sldMk cId="663612293" sldId="281"/>
        </pc:sldMkLst>
      </pc:sldChg>
    </pc:docChg>
  </pc:docChgLst>
  <pc:docChgLst>
    <pc:chgData name="Kimberly O'Neal" userId="C7XtvxS4g0cBb4xk4cfY09vszhBAkawk5/Khzw2ihEQ=" providerId="None" clId="Web-{4D6BF4BC-0328-4521-8438-5C2D5DA8C86F}"/>
    <pc:docChg chg="modSld">
      <pc:chgData name="Kimberly O'Neal" userId="C7XtvxS4g0cBb4xk4cfY09vszhBAkawk5/Khzw2ihEQ=" providerId="None" clId="Web-{4D6BF4BC-0328-4521-8438-5C2D5DA8C86F}" dt="2025-09-03T01:13:57.429" v="51" actId="1076"/>
      <pc:docMkLst>
        <pc:docMk/>
      </pc:docMkLst>
      <pc:sldChg chg="addSp delSp modSp">
        <pc:chgData name="Kimberly O'Neal" userId="C7XtvxS4g0cBb4xk4cfY09vszhBAkawk5/Khzw2ihEQ=" providerId="None" clId="Web-{4D6BF4BC-0328-4521-8438-5C2D5DA8C86F}" dt="2025-09-03T01:13:57.429" v="51" actId="1076"/>
        <pc:sldMkLst>
          <pc:docMk/>
          <pc:sldMk cId="176977563" sldId="265"/>
        </pc:sldMkLst>
        <pc:spChg chg="mod">
          <ac:chgData name="Kimberly O'Neal" userId="C7XtvxS4g0cBb4xk4cfY09vszhBAkawk5/Khzw2ihEQ=" providerId="None" clId="Web-{4D6BF4BC-0328-4521-8438-5C2D5DA8C86F}" dt="2025-09-03T01:13:57.429" v="50" actId="1076"/>
          <ac:spMkLst>
            <pc:docMk/>
            <pc:sldMk cId="176977563" sldId="265"/>
            <ac:spMk id="2" creationId="{15FB5AB6-056B-19A4-7829-DE3316DB68E7}"/>
          </ac:spMkLst>
        </pc:spChg>
        <pc:spChg chg="mod">
          <ac:chgData name="Kimberly O'Neal" userId="C7XtvxS4g0cBb4xk4cfY09vszhBAkawk5/Khzw2ihEQ=" providerId="None" clId="Web-{4D6BF4BC-0328-4521-8438-5C2D5DA8C86F}" dt="2025-09-03T01:13:57.429" v="51" actId="1076"/>
          <ac:spMkLst>
            <pc:docMk/>
            <pc:sldMk cId="176977563" sldId="265"/>
            <ac:spMk id="3" creationId="{2FE8A83F-1796-E29F-539E-95C377E5AA8E}"/>
          </ac:spMkLst>
        </pc:spChg>
        <pc:spChg chg="del">
          <ac:chgData name="Kimberly O'Neal" userId="C7XtvxS4g0cBb4xk4cfY09vszhBAkawk5/Khzw2ihEQ=" providerId="None" clId="Web-{4D6BF4BC-0328-4521-8438-5C2D5DA8C86F}" dt="2025-09-03T01:09:17.521" v="2"/>
          <ac:spMkLst>
            <pc:docMk/>
            <pc:sldMk cId="176977563" sldId="265"/>
            <ac:spMk id="7" creationId="{D3CA077E-6C9E-6446-B82D-26E9DEAB2DD5}"/>
          </ac:spMkLst>
        </pc:spChg>
        <pc:spChg chg="mod">
          <ac:chgData name="Kimberly O'Neal" userId="C7XtvxS4g0cBb4xk4cfY09vszhBAkawk5/Khzw2ihEQ=" providerId="None" clId="Web-{4D6BF4BC-0328-4521-8438-5C2D5DA8C86F}" dt="2025-09-03T01:10:38.115" v="21" actId="1076"/>
          <ac:spMkLst>
            <pc:docMk/>
            <pc:sldMk cId="176977563" sldId="265"/>
            <ac:spMk id="8" creationId="{43487F98-56D7-61E1-2558-139E3A2FFCFD}"/>
          </ac:spMkLst>
        </pc:spChg>
        <pc:spChg chg="mod">
          <ac:chgData name="Kimberly O'Neal" userId="C7XtvxS4g0cBb4xk4cfY09vszhBAkawk5/Khzw2ihEQ=" providerId="None" clId="Web-{4D6BF4BC-0328-4521-8438-5C2D5DA8C86F}" dt="2025-09-03T01:13:36.757" v="47" actId="14100"/>
          <ac:spMkLst>
            <pc:docMk/>
            <pc:sldMk cId="176977563" sldId="265"/>
            <ac:spMk id="9" creationId="{DB807E74-F6E9-E32E-2801-F6AB4318538E}"/>
          </ac:spMkLst>
        </pc:spChg>
        <pc:spChg chg="mod">
          <ac:chgData name="Kimberly O'Neal" userId="C7XtvxS4g0cBb4xk4cfY09vszhBAkawk5/Khzw2ihEQ=" providerId="None" clId="Web-{4D6BF4BC-0328-4521-8438-5C2D5DA8C86F}" dt="2025-09-03T01:12:42.288" v="43" actId="14100"/>
          <ac:spMkLst>
            <pc:docMk/>
            <pc:sldMk cId="176977563" sldId="265"/>
            <ac:spMk id="10" creationId="{653D96A4-8BD2-2717-63C4-DE1C1F27FB49}"/>
          </ac:spMkLst>
        </pc:spChg>
        <pc:spChg chg="mod">
          <ac:chgData name="Kimberly O'Neal" userId="C7XtvxS4g0cBb4xk4cfY09vszhBAkawk5/Khzw2ihEQ=" providerId="None" clId="Web-{4D6BF4BC-0328-4521-8438-5C2D5DA8C86F}" dt="2025-09-03T01:13:48.148" v="49" actId="14100"/>
          <ac:spMkLst>
            <pc:docMk/>
            <pc:sldMk cId="176977563" sldId="265"/>
            <ac:spMk id="11" creationId="{ADB6DCB2-A446-20F1-77CD-C50289B1AF50}"/>
          </ac:spMkLst>
        </pc:spChg>
        <pc:spChg chg="mod">
          <ac:chgData name="Kimberly O'Neal" userId="C7XtvxS4g0cBb4xk4cfY09vszhBAkawk5/Khzw2ihEQ=" providerId="None" clId="Web-{4D6BF4BC-0328-4521-8438-5C2D5DA8C86F}" dt="2025-09-03T01:11:29.303" v="29" actId="1076"/>
          <ac:spMkLst>
            <pc:docMk/>
            <pc:sldMk cId="176977563" sldId="265"/>
            <ac:spMk id="12" creationId="{29764D81-3647-7EFA-B31E-796A17169EE7}"/>
          </ac:spMkLst>
        </pc:spChg>
        <pc:spChg chg="mod">
          <ac:chgData name="Kimberly O'Neal" userId="C7XtvxS4g0cBb4xk4cfY09vszhBAkawk5/Khzw2ihEQ=" providerId="None" clId="Web-{4D6BF4BC-0328-4521-8438-5C2D5DA8C86F}" dt="2025-09-03T01:11:49.959" v="36" actId="1076"/>
          <ac:spMkLst>
            <pc:docMk/>
            <pc:sldMk cId="176977563" sldId="265"/>
            <ac:spMk id="13" creationId="{1AEF5DED-9F9F-DF15-350E-DDB472C524C9}"/>
          </ac:spMkLst>
        </pc:spChg>
        <pc:spChg chg="mod">
          <ac:chgData name="Kimberly O'Neal" userId="C7XtvxS4g0cBb4xk4cfY09vszhBAkawk5/Khzw2ihEQ=" providerId="None" clId="Web-{4D6BF4BC-0328-4521-8438-5C2D5DA8C86F}" dt="2025-09-03T01:11:40.397" v="33" actId="1076"/>
          <ac:spMkLst>
            <pc:docMk/>
            <pc:sldMk cId="176977563" sldId="265"/>
            <ac:spMk id="14" creationId="{F40BB3C5-7712-4F54-146C-18996A2350C1}"/>
          </ac:spMkLst>
        </pc:spChg>
        <pc:spChg chg="mod">
          <ac:chgData name="Kimberly O'Neal" userId="C7XtvxS4g0cBb4xk4cfY09vszhBAkawk5/Khzw2ihEQ=" providerId="None" clId="Web-{4D6BF4BC-0328-4521-8438-5C2D5DA8C86F}" dt="2025-09-03T01:11:46.694" v="35" actId="1076"/>
          <ac:spMkLst>
            <pc:docMk/>
            <pc:sldMk cId="176977563" sldId="265"/>
            <ac:spMk id="15" creationId="{F87707BA-21DC-165D-21A0-72EF2F953DE3}"/>
          </ac:spMkLst>
        </pc:spChg>
        <pc:spChg chg="mod">
          <ac:chgData name="Kimberly O'Neal" userId="C7XtvxS4g0cBb4xk4cfY09vszhBAkawk5/Khzw2ihEQ=" providerId="None" clId="Web-{4D6BF4BC-0328-4521-8438-5C2D5DA8C86F}" dt="2025-09-03T01:11:58.569" v="38" actId="1076"/>
          <ac:spMkLst>
            <pc:docMk/>
            <pc:sldMk cId="176977563" sldId="265"/>
            <ac:spMk id="16" creationId="{6E1434C8-C8EE-0887-A244-35BD1379625F}"/>
          </ac:spMkLst>
        </pc:spChg>
        <pc:spChg chg="mod">
          <ac:chgData name="Kimberly O'Neal" userId="C7XtvxS4g0cBb4xk4cfY09vszhBAkawk5/Khzw2ihEQ=" providerId="None" clId="Web-{4D6BF4BC-0328-4521-8438-5C2D5DA8C86F}" dt="2025-09-03T01:11:53.694" v="37" actId="1076"/>
          <ac:spMkLst>
            <pc:docMk/>
            <pc:sldMk cId="176977563" sldId="265"/>
            <ac:spMk id="17" creationId="{D1EC7ECB-2244-F9CC-6EE3-E1BC00B9BB22}"/>
          </ac:spMkLst>
        </pc:spChg>
        <pc:spChg chg="mod">
          <ac:chgData name="Kimberly O'Neal" userId="C7XtvxS4g0cBb4xk4cfY09vszhBAkawk5/Khzw2ihEQ=" providerId="None" clId="Web-{4D6BF4BC-0328-4521-8438-5C2D5DA8C86F}" dt="2025-09-03T01:12:06.319" v="39" actId="1076"/>
          <ac:spMkLst>
            <pc:docMk/>
            <pc:sldMk cId="176977563" sldId="265"/>
            <ac:spMk id="18" creationId="{64124D54-FFA0-52B3-4837-E4BB1DBA489E}"/>
          </ac:spMkLst>
        </pc:spChg>
        <pc:spChg chg="mod">
          <ac:chgData name="Kimberly O'Neal" userId="C7XtvxS4g0cBb4xk4cfY09vszhBAkawk5/Khzw2ihEQ=" providerId="None" clId="Web-{4D6BF4BC-0328-4521-8438-5C2D5DA8C86F}" dt="2025-09-03T01:12:09.319" v="40" actId="1076"/>
          <ac:spMkLst>
            <pc:docMk/>
            <pc:sldMk cId="176977563" sldId="265"/>
            <ac:spMk id="19" creationId="{5AE6DADE-1C92-5F8D-CE59-9C1B10154107}"/>
          </ac:spMkLst>
        </pc:spChg>
        <pc:spChg chg="mod">
          <ac:chgData name="Kimberly O'Neal" userId="C7XtvxS4g0cBb4xk4cfY09vszhBAkawk5/Khzw2ihEQ=" providerId="None" clId="Web-{4D6BF4BC-0328-4521-8438-5C2D5DA8C86F}" dt="2025-09-03T01:13:08.241" v="46" actId="1076"/>
          <ac:spMkLst>
            <pc:docMk/>
            <pc:sldMk cId="176977563" sldId="265"/>
            <ac:spMk id="20" creationId="{CED50A38-2BF6-B861-0DD9-CC430502B5F0}"/>
          </ac:spMkLst>
        </pc:spChg>
        <pc:grpChg chg="add mod">
          <ac:chgData name="Kimberly O'Neal" userId="C7XtvxS4g0cBb4xk4cfY09vszhBAkawk5/Khzw2ihEQ=" providerId="None" clId="Web-{4D6BF4BC-0328-4521-8438-5C2D5DA8C86F}" dt="2025-09-03T01:11:18.053" v="26" actId="1076"/>
          <ac:grpSpMkLst>
            <pc:docMk/>
            <pc:sldMk cId="176977563" sldId="265"/>
            <ac:grpSpMk id="21" creationId="{6A8FAC5F-5E50-C1A7-8DBF-16966D51E1C1}"/>
          </ac:grpSpMkLst>
        </pc:grpChg>
        <pc:inkChg chg="add del">
          <ac:chgData name="Kimberly O'Neal" userId="C7XtvxS4g0cBb4xk4cfY09vszhBAkawk5/Khzw2ihEQ=" providerId="None" clId="Web-{4D6BF4BC-0328-4521-8438-5C2D5DA8C86F}" dt="2025-09-03T01:09:13.615" v="1"/>
          <ac:inkMkLst>
            <pc:docMk/>
            <pc:sldMk cId="176977563" sldId="265"/>
            <ac:inkMk id="4" creationId="{7C55A7F7-CBB0-287B-A999-ABCF59108F2E}"/>
          </ac:inkMkLst>
        </pc:ink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0F71367-10D3-4BF6-93A2-69F3847EC846}"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A6298F2-3F1F-4041-A8E1-C335B761E25A}" type="slidenum">
              <a:rPr lang="en-US" smtClean="0"/>
              <a:pPr/>
              <a:t>‹#›</a:t>
            </a:fld>
            <a:endParaRPr lang="en-US" dirty="0"/>
          </a:p>
        </p:txBody>
      </p:sp>
    </p:spTree>
    <p:extLst>
      <p:ext uri="{BB962C8B-B14F-4D97-AF65-F5344CB8AC3E}">
        <p14:creationId xmlns:p14="http://schemas.microsoft.com/office/powerpoint/2010/main" val="408468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0C63"/>
                </a:solidFill>
                <a:ea typeface="Tahoma" pitchFamily="34" charset="0"/>
                <a:cs typeface="Calibri" panose="020F0502020204030204" pitchFamily="34" charset="0"/>
              </a:rPr>
              <a:t>The </a:t>
            </a:r>
            <a:r>
              <a:rPr lang="en-US" sz="1200" b="1" kern="1200" dirty="0">
                <a:solidFill>
                  <a:schemeClr val="tx1"/>
                </a:solidFill>
                <a:effectLst/>
                <a:ea typeface="+mn-ea"/>
                <a:cs typeface="Calibri" panose="020F0502020204030204" pitchFamily="34" charset="0"/>
              </a:rPr>
              <a:t>thinkalong toolkit </a:t>
            </a:r>
            <a:r>
              <a:rPr lang="en-US" sz="1200" kern="1200" dirty="0">
                <a:solidFill>
                  <a:schemeClr val="tx1"/>
                </a:solidFill>
                <a:effectLst/>
                <a:ea typeface="+mn-ea"/>
                <a:cs typeface="Calibri" panose="020F0502020204030204" pitchFamily="34" charset="0"/>
              </a:rPr>
              <a:t>includes </a:t>
            </a:r>
            <a:r>
              <a:rPr lang="en-US" sz="1200" b="1" kern="1200" dirty="0">
                <a:solidFill>
                  <a:schemeClr val="tx1"/>
                </a:solidFill>
                <a:effectLst/>
                <a:ea typeface="+mn-ea"/>
                <a:cs typeface="Calibri" panose="020F0502020204030204" pitchFamily="34" charset="0"/>
              </a:rPr>
              <a:t>assessment-style items </a:t>
            </a:r>
            <a:r>
              <a:rPr lang="en-US" sz="1200" kern="1200" dirty="0">
                <a:solidFill>
                  <a:schemeClr val="tx1"/>
                </a:solidFill>
                <a:effectLst/>
                <a:ea typeface="+mn-ea"/>
                <a:cs typeface="Calibri" panose="020F0502020204030204" pitchFamily="34" charset="0"/>
              </a:rPr>
              <a:t>with </a:t>
            </a:r>
            <a:r>
              <a:rPr lang="en-US" sz="1200" b="1" kern="1200" dirty="0">
                <a:solidFill>
                  <a:schemeClr val="tx1"/>
                </a:solidFill>
                <a:effectLst/>
                <a:ea typeface="+mn-ea"/>
                <a:cs typeface="Calibri" panose="020F0502020204030204" pitchFamily="34" charset="0"/>
              </a:rPr>
              <a:t>answer keys</a:t>
            </a:r>
            <a:r>
              <a:rPr lang="en-US" sz="1200" kern="1200" dirty="0">
                <a:solidFill>
                  <a:schemeClr val="tx1"/>
                </a:solidFill>
                <a:effectLst/>
                <a:ea typeface="+mn-ea"/>
                <a:cs typeface="Calibri" panose="020F0502020204030204" pitchFamily="34" charset="0"/>
              </a:rPr>
              <a:t>. A</a:t>
            </a:r>
            <a:r>
              <a:rPr lang="en-US" sz="1200" dirty="0">
                <a:solidFill>
                  <a:srgbClr val="5E0C63"/>
                </a:solidFill>
                <a:ea typeface="Tahoma" pitchFamily="34" charset="0"/>
                <a:cs typeface="Calibri" panose="020F0502020204030204" pitchFamily="34" charset="0"/>
              </a:rPr>
              <a:t> digital version (poster) of the </a:t>
            </a:r>
            <a:r>
              <a:rPr lang="en-US" sz="1200" kern="1200" dirty="0">
                <a:solidFill>
                  <a:schemeClr val="tx1"/>
                </a:solidFill>
                <a:effectLst/>
                <a:ea typeface="+mn-ea"/>
                <a:cs typeface="Calibri" panose="020F0502020204030204" pitchFamily="34" charset="0"/>
              </a:rPr>
              <a:t>thinkalong routine and daily questions for teacher and students’ reference is also included.</a:t>
            </a:r>
            <a:endParaRPr lang="en-US" sz="12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a:t>
            </a:fld>
            <a:endParaRPr lang="en-US" dirty="0"/>
          </a:p>
        </p:txBody>
      </p:sp>
    </p:spTree>
    <p:extLst>
      <p:ext uri="{BB962C8B-B14F-4D97-AF65-F5344CB8AC3E}">
        <p14:creationId xmlns:p14="http://schemas.microsoft.com/office/powerpoint/2010/main" val="410235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2: make the case (learning from mistakes instructional strategy)</a:t>
            </a:r>
          </a:p>
          <a:p>
            <a:pPr algn="l"/>
            <a:r>
              <a:rPr lang="en-US" sz="1200" b="0" dirty="0">
                <a:solidFill>
                  <a:schemeClr val="tx1">
                    <a:lumMod val="85000"/>
                    <a:lumOff val="15000"/>
                  </a:schemeClr>
                </a:solidFill>
              </a:rPr>
              <a:t>free virtual dice available in the lead4ward app and at: www.lead4ward.com/dice</a:t>
            </a:r>
          </a:p>
          <a:p>
            <a:pPr algn="l"/>
            <a:endParaRPr lang="en-US" sz="1200" b="0" dirty="0">
              <a:solidFill>
                <a:schemeClr val="tx1">
                  <a:lumMod val="85000"/>
                  <a:lumOff val="15000"/>
                </a:schemeClr>
              </a:solidFill>
            </a:endParaRPr>
          </a:p>
          <a:p>
            <a:pPr algn="l"/>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Students </a:t>
            </a:r>
            <a:r>
              <a:rPr lang="en-US" dirty="0"/>
              <a:t>correct learning mistakes and clarify misconceptions by justifying/proving why their assigned response is right OR explain why their assigned response is an incorrect answer. </a:t>
            </a:r>
          </a:p>
          <a:p>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endParaRPr lang="en-US" sz="1200" b="1" i="0" kern="1200" dirty="0">
              <a:solidFill>
                <a:schemeClr val="tx1"/>
              </a:solidFill>
              <a:effectLst/>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Organize students into groups (no larger than 4).</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Assign each team a potential answer (choice).</a:t>
            </a:r>
            <a:r>
              <a:rPr lang="en-US" dirty="0">
                <a:solidFill>
                  <a:srgbClr val="1D1C1D"/>
                </a:solidFill>
              </a:rPr>
              <a:t> </a:t>
            </a:r>
            <a:r>
              <a:rPr lang="en-US" b="0" i="1" dirty="0">
                <a:solidFill>
                  <a:srgbClr val="1D1C1D"/>
                </a:solidFill>
              </a:rPr>
              <a:t>(Color coded answer choices allow you to assign each group a different color/answer to defend.)</a:t>
            </a:r>
            <a:endParaRPr lang="en-US" b="0" i="1" dirty="0">
              <a:solidFill>
                <a:srgbClr val="1D1C1D"/>
              </a:solidFill>
              <a:effectLst/>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Groups huddle to determine if their answer choice is “correct/innocent” by explaining why and providing (at most) 2 pieces of evidence…or “incorrect/guilty” by explaining why and providing (at most) 2 pieces of evidence.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Students prosecute and defend arguments.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thinking/responses and clarify/verify as appropriate.</a:t>
            </a:r>
            <a:endParaRPr lang="en-US" sz="1200" b="0" i="0" kern="1200" dirty="0">
              <a:solidFill>
                <a:schemeClr val="tx1"/>
              </a:solidFill>
              <a:effectLst/>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228600" indent="-228600" algn="l">
              <a:buFont typeface="Arial" panose="020B0604020202020204" pitchFamily="34" charset="0"/>
              <a:buChar char="•"/>
            </a:pPr>
            <a:r>
              <a:rPr lang="en-US" b="0" i="0" dirty="0">
                <a:solidFill>
                  <a:srgbClr val="1D1C1D"/>
                </a:solidFill>
                <a:effectLst/>
              </a:rPr>
              <a:t>Visuals or models students might use to prove their justification.</a:t>
            </a:r>
          </a:p>
          <a:p>
            <a:pPr marL="228600" indent="-228600" algn="l">
              <a:buFont typeface="Arial" panose="020B0604020202020204" pitchFamily="34" charset="0"/>
              <a:buChar char="•"/>
            </a:pPr>
            <a:r>
              <a:rPr lang="en-US" b="0" i="0" dirty="0">
                <a:solidFill>
                  <a:srgbClr val="1D1C1D"/>
                </a:solidFill>
                <a:effectLst/>
              </a:rPr>
              <a:t>Discourse around strategies, clues and/or vocabulary that support their justification.</a:t>
            </a:r>
          </a:p>
          <a:p>
            <a:pPr marL="228600" indent="-228600" algn="l">
              <a:buFont typeface="Arial" panose="020B0604020202020204" pitchFamily="34" charset="0"/>
              <a:buChar char="•"/>
            </a:pPr>
            <a:r>
              <a:rPr lang="en-US" b="0" i="0" dirty="0">
                <a:solidFill>
                  <a:srgbClr val="1D1C1D"/>
                </a:solidFill>
                <a:effectLst/>
              </a:rPr>
              <a:t>The chosen incorrect answer(s) suggests a common misconception, guessing pattern, clue picking, stopping too soon, and relying on tricks. </a:t>
            </a:r>
          </a:p>
          <a:p>
            <a:pPr marL="228600" indent="-228600" algn="l">
              <a:buFont typeface="Arial" panose="020B0604020202020204" pitchFamily="34" charset="0"/>
              <a:buChar char="•"/>
            </a:pPr>
            <a:r>
              <a:rPr lang="en-US" b="0" i="0" dirty="0">
                <a:solidFill>
                  <a:srgbClr val="1D1C1D"/>
                </a:solidFill>
                <a:effectLst/>
              </a:rPr>
              <a:t>Student-driven discourse.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10</a:t>
            </a:fld>
            <a:endParaRPr lang="en-US" dirty="0"/>
          </a:p>
        </p:txBody>
      </p:sp>
    </p:spTree>
    <p:extLst>
      <p:ext uri="{BB962C8B-B14F-4D97-AF65-F5344CB8AC3E}">
        <p14:creationId xmlns:p14="http://schemas.microsoft.com/office/powerpoint/2010/main" val="20163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fourth 10 minutes of the routine is for us to change things up so students can practice with novelty and transfer. </a:t>
            </a:r>
          </a:p>
        </p:txBody>
      </p:sp>
      <p:sp>
        <p:nvSpPr>
          <p:cNvPr id="4" name="Slide Number Placeholder 3"/>
          <p:cNvSpPr>
            <a:spLocks noGrp="1"/>
          </p:cNvSpPr>
          <p:nvPr>
            <p:ph type="sldNum" sz="quarter" idx="5"/>
          </p:nvPr>
        </p:nvSpPr>
        <p:spPr/>
        <p:txBody>
          <a:bodyPr/>
          <a:lstStyle/>
          <a:p>
            <a:fld id="{DA6298F2-3F1F-4041-A8E1-C335B761E25A}" type="slidenum">
              <a:rPr lang="en-US" smtClean="0"/>
              <a:t>11</a:t>
            </a:fld>
            <a:endParaRPr lang="en-US" dirty="0"/>
          </a:p>
        </p:txBody>
      </p:sp>
    </p:spTree>
    <p:extLst>
      <p:ext uri="{BB962C8B-B14F-4D97-AF65-F5344CB8AC3E}">
        <p14:creationId xmlns:p14="http://schemas.microsoft.com/office/powerpoint/2010/main" val="66020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think it up -</a:t>
            </a:r>
            <a:r>
              <a:rPr lang="en-US" sz="1200" b="0" i="0" dirty="0">
                <a:solidFill>
                  <a:srgbClr val="5E0C63"/>
                </a:solidFill>
                <a:effectLst/>
                <a:latin typeface="Arial" panose="020B0604020202020204" pitchFamily="34" charset="0"/>
                <a:ea typeface="Tahoma" pitchFamily="34" charset="0"/>
                <a:cs typeface="Arial" panose="020B0604020202020204" pitchFamily="34" charset="0"/>
              </a:rPr>
              <a:t> </a:t>
            </a:r>
            <a:r>
              <a:rPr lang="en-US" sz="1200" b="1" i="0" dirty="0">
                <a:solidFill>
                  <a:srgbClr val="5E0C63"/>
                </a:solidFill>
                <a:effectLst/>
                <a:latin typeface="Arial" panose="020B0604020202020204" pitchFamily="34" charset="0"/>
                <a:ea typeface="Tahoma" pitchFamily="34" charset="0"/>
                <a:cs typeface="Arial" panose="020B0604020202020204" pitchFamily="34" charset="0"/>
              </a:rPr>
              <a:t>o</a:t>
            </a:r>
            <a:r>
              <a:rPr lang="en-US" b="1" i="0" dirty="0">
                <a:solidFill>
                  <a:srgbClr val="1D1C1D"/>
                </a:solidFill>
                <a:effectLst/>
                <a:latin typeface="Arial" panose="020B0604020202020204" pitchFamily="34" charset="0"/>
                <a:cs typeface="Arial" panose="020B0604020202020204" pitchFamily="34" charset="0"/>
              </a:rPr>
              <a:t>ption 1: </a:t>
            </a:r>
            <a:r>
              <a:rPr lang="en-US" b="0" i="0" dirty="0">
                <a:solidFill>
                  <a:srgbClr val="1D1C1D"/>
                </a:solidFill>
                <a:effectLst/>
                <a:latin typeface="Arial" panose="020B0604020202020204" pitchFamily="34" charset="0"/>
                <a:cs typeface="Arial" panose="020B0604020202020204" pitchFamily="34" charset="0"/>
              </a:rPr>
              <a:t>Use the guiding questions on the routine to drive the thinking and discussion with students as they reflect </a:t>
            </a:r>
            <a:r>
              <a:rPr lang="en-US" dirty="0">
                <a:latin typeface="Arial" panose="020B0604020202020204" pitchFamily="34" charset="0"/>
                <a:cs typeface="Arial" panose="020B0604020202020204" pitchFamily="34" charset="0"/>
              </a:rPr>
              <a:t>on the work of the routine so far -- the thinking around the content and the problem, text or visual. Then, have students analyze how all of that can help them as they work on or think through other content or solving future problems.  </a:t>
            </a:r>
            <a:endParaRPr lang="en-US" sz="1200" dirty="0">
              <a:solidFill>
                <a:srgbClr val="5E0C63"/>
              </a:solidFill>
              <a:latin typeface="Arial" panose="020B0604020202020204" pitchFamily="34" charset="0"/>
              <a:ea typeface="Tahoma"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12</a:t>
            </a:fld>
            <a:endParaRPr lang="en-US" dirty="0"/>
          </a:p>
        </p:txBody>
      </p:sp>
    </p:spTree>
    <p:extLst>
      <p:ext uri="{BB962C8B-B14F-4D97-AF65-F5344CB8AC3E}">
        <p14:creationId xmlns:p14="http://schemas.microsoft.com/office/powerpoint/2010/main" val="54224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rPr>
              <a:t>think it up</a:t>
            </a:r>
            <a:r>
              <a:rPr lang="en-US" sz="1200" b="0" i="0" dirty="0">
                <a:solidFill>
                  <a:srgbClr val="5E0C63"/>
                </a:solidFill>
                <a:effectLst/>
                <a:latin typeface="Century Gothic" panose="020B0502020202020204" pitchFamily="34" charset="0"/>
                <a:ea typeface="Tahoma" pitchFamily="34" charset="0"/>
                <a:cs typeface="Tahoma" pitchFamily="34" charset="0"/>
              </a:rPr>
              <a:t> - </a:t>
            </a:r>
            <a:r>
              <a:rPr lang="en-US" sz="1200" b="1" i="0" dirty="0">
                <a:solidFill>
                  <a:srgbClr val="5E0C63"/>
                </a:solidFill>
                <a:effectLst/>
                <a:latin typeface="Century Gothic" panose="020B0502020202020204" pitchFamily="34" charset="0"/>
                <a:ea typeface="Tahoma" pitchFamily="34" charset="0"/>
                <a:cs typeface="Tahoma" pitchFamily="34" charset="0"/>
              </a:rPr>
              <a:t>o</a:t>
            </a:r>
            <a:r>
              <a:rPr lang="en-US" b="1" i="0" dirty="0">
                <a:solidFill>
                  <a:srgbClr val="1D1C1D"/>
                </a:solidFill>
                <a:effectLst/>
              </a:rPr>
              <a:t>ption 2 odd one out (extending thinking instructional strategy)</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b="1" i="0" dirty="0">
              <a:solidFill>
                <a:srgbClr val="1D1C1D"/>
              </a:solidFill>
              <a:effectLst/>
            </a:endParaRP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rPr>
              <a:t>purpose</a:t>
            </a: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ea typeface="+mn-ea"/>
                <a:cs typeface="+mn-cs"/>
              </a:rPr>
              <a:t>Students compare/contrast four visuals, assessment questions, words, characters, historical figures, etc. and justify their thinking by defending which they think is the odd one out.</a:t>
            </a:r>
            <a:endParaRPr lang="en-US" dirty="0"/>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dirty="0"/>
          </a:p>
          <a:p>
            <a:pPr marL="0" indent="0" defTabSz="996094">
              <a:buFont typeface="+mj-lt"/>
              <a:buNone/>
              <a:defRPr/>
            </a:pPr>
            <a:r>
              <a:rPr lang="en-US" b="1" i="0" dirty="0">
                <a:solidFill>
                  <a:srgbClr val="1D1C1D"/>
                </a:solidFill>
                <a:effectLst/>
              </a:rPr>
              <a:t>instructions</a:t>
            </a:r>
            <a:endParaRPr lang="en-US" dirty="0">
              <a:solidFill>
                <a:prstClr val="black"/>
              </a:solidFill>
              <a:latin typeface="Calibri" panose="020F0502020204030204" pitchFamily="34" charset="0"/>
              <a:cs typeface="Calibri" panose="020F0502020204030204" pitchFamily="34" charset="0"/>
            </a:endParaRPr>
          </a:p>
          <a:p>
            <a:pPr marL="228600" indent="-228600" defTabSz="996094">
              <a:buFont typeface="+mj-lt"/>
              <a:buAutoNum type="arabicPeriod"/>
              <a:defRPr/>
            </a:pPr>
            <a:r>
              <a:rPr lang="en-US" dirty="0">
                <a:solidFill>
                  <a:prstClr val="black"/>
                </a:solidFill>
                <a:latin typeface="Calibri" panose="020F0502020204030204" pitchFamily="34" charset="0"/>
                <a:cs typeface="Calibri" panose="020F0502020204030204" pitchFamily="34" charset="0"/>
              </a:rPr>
              <a:t>Divide students into groups of 4. </a:t>
            </a:r>
          </a:p>
          <a:p>
            <a:pPr marL="228600" marR="0" lvl="0" indent="-228600" algn="l" defTabSz="996094"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Calibri" panose="020F0502020204030204" pitchFamily="34" charset="0"/>
                <a:cs typeface="Calibri" panose="020F0502020204030204" pitchFamily="34" charset="0"/>
              </a:rPr>
              <a:t>In each group, students divide the images/problems amongst their group and take turns describing their image/problem.</a:t>
            </a:r>
          </a:p>
          <a:p>
            <a:pPr marL="228600" indent="-228600" defTabSz="996094">
              <a:buFont typeface="+mj-lt"/>
              <a:buAutoNum type="arabicPeriod"/>
              <a:defRPr/>
            </a:pPr>
            <a:r>
              <a:rPr lang="en-US" dirty="0">
                <a:solidFill>
                  <a:prstClr val="black"/>
                </a:solidFill>
                <a:latin typeface="Calibri" panose="020F0502020204030204" pitchFamily="34" charset="0"/>
                <a:cs typeface="Calibri" panose="020F0502020204030204" pitchFamily="34" charset="0"/>
              </a:rPr>
              <a:t>Students compare and contrast the images/problems.</a:t>
            </a:r>
          </a:p>
          <a:p>
            <a:pPr marL="228600" indent="-228600" defTabSz="996094">
              <a:buFont typeface="+mj-lt"/>
              <a:buAutoNum type="arabicPeriod"/>
              <a:defRPr/>
            </a:pPr>
            <a:r>
              <a:rPr lang="en-US" dirty="0">
                <a:solidFill>
                  <a:prstClr val="black"/>
                </a:solidFill>
                <a:latin typeface="Calibri" panose="020F0502020204030204" pitchFamily="34" charset="0"/>
                <a:cs typeface="Calibri" panose="020F0502020204030204" pitchFamily="34" charset="0"/>
              </a:rPr>
              <a:t>Students determine which one is the odd one out and why.</a:t>
            </a:r>
          </a:p>
          <a:p>
            <a:pPr marL="228600" indent="-228600" defTabSz="996094">
              <a:buFont typeface="+mj-lt"/>
              <a:buAutoNum type="arabicPeriod"/>
              <a:defRPr/>
            </a:pPr>
            <a:r>
              <a:rPr lang="en-US" dirty="0">
                <a:solidFill>
                  <a:prstClr val="black"/>
                </a:solidFill>
                <a:latin typeface="Calibri" panose="020F0502020204030204" pitchFamily="34" charset="0"/>
                <a:cs typeface="Calibri" panose="020F0502020204030204" pitchFamily="34" charset="0"/>
              </a:rPr>
              <a:t>Groups share out their selected odd one out and justification. </a:t>
            </a:r>
          </a:p>
          <a:p>
            <a:pPr marL="228600" indent="-228600">
              <a:buFont typeface="+mj-lt"/>
              <a:buAutoNum type="arabicPeriod"/>
            </a:pPr>
            <a:r>
              <a:rPr lang="en-US" sz="1200" b="0" i="0" kern="1200" dirty="0">
                <a:solidFill>
                  <a:schemeClr val="tx1"/>
                </a:solidFill>
                <a:effectLst/>
                <a:ea typeface="+mn-ea"/>
                <a:cs typeface="+mn-cs"/>
              </a:rPr>
              <a:t>Observe and listen to students’ thinking and clarify/verify as appropriate.</a:t>
            </a:r>
          </a:p>
          <a:p>
            <a:pPr marL="0" indent="0" defTabSz="996094">
              <a:buFont typeface="+mj-lt"/>
              <a:buNone/>
              <a:defRPr/>
            </a:pPr>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13</a:t>
            </a:fld>
            <a:endParaRPr lang="en-US" dirty="0"/>
          </a:p>
        </p:txBody>
      </p:sp>
    </p:spTree>
    <p:extLst>
      <p:ext uri="{BB962C8B-B14F-4D97-AF65-F5344CB8AC3E}">
        <p14:creationId xmlns:p14="http://schemas.microsoft.com/office/powerpoint/2010/main" val="3796120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last 10 minutes of the routine is for students to reflect on the routine and write about how it affected their understanding and confidence around the content and problem-solving process. </a:t>
            </a:r>
          </a:p>
        </p:txBody>
      </p:sp>
      <p:sp>
        <p:nvSpPr>
          <p:cNvPr id="4" name="Slide Number Placeholder 3"/>
          <p:cNvSpPr>
            <a:spLocks noGrp="1"/>
          </p:cNvSpPr>
          <p:nvPr>
            <p:ph type="sldNum" sz="quarter" idx="5"/>
          </p:nvPr>
        </p:nvSpPr>
        <p:spPr/>
        <p:txBody>
          <a:bodyPr/>
          <a:lstStyle/>
          <a:p>
            <a:fld id="{DA6298F2-3F1F-4041-A8E1-C335B761E25A}" type="slidenum">
              <a:rPr lang="en-US" smtClean="0"/>
              <a:t>14</a:t>
            </a:fld>
            <a:endParaRPr lang="en-US" dirty="0"/>
          </a:p>
        </p:txBody>
      </p:sp>
    </p:spTree>
    <p:extLst>
      <p:ext uri="{BB962C8B-B14F-4D97-AF65-F5344CB8AC3E}">
        <p14:creationId xmlns:p14="http://schemas.microsoft.com/office/powerpoint/2010/main" val="10181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F3BA-9AAC-E1A8-187E-6BF335983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37185-26C5-9A52-AC5C-A3D28200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E3D4A-71AD-F686-0EDF-CD92322EEF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r>
              <a:rPr lang="en-US" b="0" dirty="0"/>
              <a:t>: The goal of the last 10 minutes of the routine is to solidify learning and have students practice communicating what they know in </a:t>
            </a:r>
            <a:r>
              <a:rPr lang="en-US" b="1" dirty="0"/>
              <a:t>writing</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Ask students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think</a:t>
            </a:r>
            <a:r>
              <a:rPr lang="en-US" b="0" dirty="0"/>
              <a:t> about the activities, questions, discussions, and the selected problem, text or visual for this week’s thinkalong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talk</a:t>
            </a:r>
            <a:r>
              <a:rPr lang="en-US" b="0" dirty="0"/>
              <a:t> with a partner or in a small group about what they learned and the evidence that supports their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write</a:t>
            </a:r>
            <a:r>
              <a:rPr lang="en-US" b="0" dirty="0"/>
              <a:t> their answers on a piece of paper or in their notebooks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areas in which students may need more support.</a:t>
            </a:r>
            <a:endParaRPr lang="en-US" b="0" dirty="0"/>
          </a:p>
        </p:txBody>
      </p:sp>
      <p:sp>
        <p:nvSpPr>
          <p:cNvPr id="4" name="Slide Number Placeholder 3">
            <a:extLst>
              <a:ext uri="{FF2B5EF4-FFF2-40B4-BE49-F238E27FC236}">
                <a16:creationId xmlns:a16="http://schemas.microsoft.com/office/drawing/2014/main" id="{1277E5E3-D279-AD81-2114-2208EA228A67}"/>
              </a:ext>
            </a:extLst>
          </p:cNvPr>
          <p:cNvSpPr>
            <a:spLocks noGrp="1"/>
          </p:cNvSpPr>
          <p:nvPr>
            <p:ph type="sldNum" sz="quarter" idx="5"/>
          </p:nvPr>
        </p:nvSpPr>
        <p:spPr/>
        <p:txBody>
          <a:bodyPr/>
          <a:lstStyle/>
          <a:p>
            <a:fld id="{DA6298F2-3F1F-4041-A8E1-C335B761E25A}" type="slidenum">
              <a:rPr lang="en-US" smtClean="0"/>
              <a:t>15</a:t>
            </a:fld>
            <a:endParaRPr lang="en-US" dirty="0"/>
          </a:p>
        </p:txBody>
      </p:sp>
    </p:spTree>
    <p:extLst>
      <p:ext uri="{BB962C8B-B14F-4D97-AF65-F5344CB8AC3E}">
        <p14:creationId xmlns:p14="http://schemas.microsoft.com/office/powerpoint/2010/main" val="55011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week, use the guiding questions from the </a:t>
            </a:r>
            <a:r>
              <a:rPr lang="en-US" b="1" dirty="0"/>
              <a:t>thinkalong routine </a:t>
            </a:r>
            <a:r>
              <a:rPr lang="en-US" dirty="0"/>
              <a:t>to lead student thinking and discussion around the selected </a:t>
            </a:r>
            <a:r>
              <a:rPr lang="en-US" b="1" dirty="0"/>
              <a:t>stimulus</a:t>
            </a:r>
            <a:r>
              <a:rPr lang="en-US" b="0" dirty="0"/>
              <a:t> (</a:t>
            </a:r>
            <a:r>
              <a:rPr lang="en-US" dirty="0"/>
              <a:t>problem, text, or visual) aligned to a high-impact standard/concept.</a:t>
            </a:r>
          </a:p>
        </p:txBody>
      </p:sp>
      <p:sp>
        <p:nvSpPr>
          <p:cNvPr id="4" name="Slide Number Placeholder 3"/>
          <p:cNvSpPr>
            <a:spLocks noGrp="1"/>
          </p:cNvSpPr>
          <p:nvPr>
            <p:ph type="sldNum" sz="quarter" idx="5"/>
          </p:nvPr>
        </p:nvSpPr>
        <p:spPr/>
        <p:txBody>
          <a:bodyPr/>
          <a:lstStyle/>
          <a:p>
            <a:fld id="{DA6298F2-3F1F-4041-A8E1-C335B761E25A}" type="slidenum">
              <a:rPr lang="en-US" smtClean="0"/>
              <a:t>2</a:t>
            </a:fld>
            <a:endParaRPr lang="en-US" dirty="0"/>
          </a:p>
        </p:txBody>
      </p:sp>
    </p:spTree>
    <p:extLst>
      <p:ext uri="{BB962C8B-B14F-4D97-AF65-F5344CB8AC3E}">
        <p14:creationId xmlns:p14="http://schemas.microsoft.com/office/powerpoint/2010/main" val="253640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make a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goal of the first 5-10 minutes of the routine is just for students to </a:t>
            </a:r>
            <a:r>
              <a:rPr lang="en-US" b="1" dirty="0"/>
              <a:t>explore</a:t>
            </a:r>
            <a:r>
              <a:rPr lang="en-US" dirty="0"/>
              <a:t>. We are engaging the “tools to know” process standards and using the selected problem, text, or visual to activate memory around the designated content for the week.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you’re using a problem as the stimulus, students don’t solve the problem or even see the answer choices yet! In this part of the routine, students practice making a plan, getting started, and thinking about what they will need to answer the question based on the vocabulary and/or visuals included.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3</a:t>
            </a:fld>
            <a:endParaRPr lang="en-US" dirty="0"/>
          </a:p>
        </p:txBody>
      </p:sp>
    </p:spTree>
    <p:extLst>
      <p:ext uri="{BB962C8B-B14F-4D97-AF65-F5344CB8AC3E}">
        <p14:creationId xmlns:p14="http://schemas.microsoft.com/office/powerpoint/2010/main" val="190127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02EA-07EA-A531-6593-7BE169339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1B776-9943-89A6-6764-7C04733DD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7A462-43BF-B55B-C9ED-9D0D51C1AF4F}"/>
              </a:ext>
            </a:extLst>
          </p:cNvPr>
          <p:cNvSpPr>
            <a:spLocks noGrp="1"/>
          </p:cNvSpPr>
          <p:nvPr>
            <p:ph type="body" idx="1"/>
          </p:nvPr>
        </p:nvSpPr>
        <p:spPr/>
        <p:txBody>
          <a:bodyPr/>
          <a:lstStyle/>
          <a:p>
            <a:pPr marL="0" indent="0" algn="l">
              <a:buFont typeface="+mj-lt"/>
              <a:buNone/>
            </a:pPr>
            <a:r>
              <a:rPr lang="en-US" b="1" i="0" dirty="0">
                <a:solidFill>
                  <a:srgbClr val="1D1C1D"/>
                </a:solidFill>
                <a:effectLst/>
              </a:rPr>
              <a:t>make a plan: </a:t>
            </a:r>
            <a:r>
              <a:rPr lang="en-US" b="0" i="0" dirty="0">
                <a:solidFill>
                  <a:srgbClr val="1D1C1D"/>
                </a:solidFill>
                <a:effectLst/>
              </a:rPr>
              <a:t>Use the guiding questions on the routine to drive the thinking and discussion with students as you explore the selected stimulus.</a:t>
            </a:r>
          </a:p>
          <a:p>
            <a:pPr marL="0" indent="0" algn="l">
              <a:buFont typeface="+mj-lt"/>
              <a:buNone/>
            </a:pPr>
            <a:endParaRPr lang="en-US" b="0" i="0" dirty="0">
              <a:solidFill>
                <a:srgbClr val="1D1C1D"/>
              </a:solidFill>
              <a:effectLst/>
            </a:endParaRPr>
          </a:p>
          <a:p>
            <a:pPr marL="0" indent="0" algn="l">
              <a:buFont typeface="+mj-lt"/>
              <a:buNone/>
            </a:pPr>
            <a:r>
              <a:rPr lang="en-US" b="1" i="0" dirty="0">
                <a:solidFill>
                  <a:srgbClr val="1D1C1D"/>
                </a:solidFill>
                <a:effectLst/>
              </a:rPr>
              <a:t>This item was selected to address, loopback, or intervene on representing whole numbers and decimals because:</a:t>
            </a:r>
          </a:p>
          <a:p>
            <a:pPr marL="228600" indent="-228600">
              <a:buFont typeface="Arial" panose="020B0604020202020204" pitchFamily="34" charset="0"/>
              <a:buChar char="•"/>
            </a:pPr>
            <a:r>
              <a:rPr lang="en-US" dirty="0"/>
              <a:t>Expanded form and notation is critical to foundational place value understanding, especially with </a:t>
            </a:r>
            <a:r>
              <a:rPr lang="en-US"/>
              <a:t>rational numbers.</a:t>
            </a:r>
            <a:endParaRPr lang="en-US" dirty="0"/>
          </a:p>
          <a:p>
            <a:pPr marL="228600" indent="-228600">
              <a:buFont typeface="Arial" panose="020B0604020202020204" pitchFamily="34" charset="0"/>
              <a:buChar char="•"/>
            </a:pPr>
            <a:r>
              <a:rPr lang="en-US" dirty="0"/>
              <a:t>This particular problem includes place values that will have </a:t>
            </a:r>
            <a:r>
              <a:rPr lang="en-US"/>
              <a:t>a 0.</a:t>
            </a:r>
            <a:endParaRPr lang="en-US" dirty="0"/>
          </a:p>
        </p:txBody>
      </p:sp>
      <p:sp>
        <p:nvSpPr>
          <p:cNvPr id="4" name="Slide Number Placeholder 3">
            <a:extLst>
              <a:ext uri="{FF2B5EF4-FFF2-40B4-BE49-F238E27FC236}">
                <a16:creationId xmlns:a16="http://schemas.microsoft.com/office/drawing/2014/main" id="{4F8B941E-C4DC-C46B-4ADC-90630AC9FEB5}"/>
              </a:ext>
            </a:extLst>
          </p:cNvPr>
          <p:cNvSpPr>
            <a:spLocks noGrp="1"/>
          </p:cNvSpPr>
          <p:nvPr>
            <p:ph type="sldNum" sz="quarter" idx="5"/>
          </p:nvPr>
        </p:nvSpPr>
        <p:spPr/>
        <p:txBody>
          <a:bodyPr/>
          <a:lstStyle/>
          <a:p>
            <a:fld id="{DA6298F2-3F1F-4041-A8E1-C335B761E25A}" type="slidenum">
              <a:rPr lang="en-US" smtClean="0"/>
              <a:t>4</a:t>
            </a:fld>
            <a:endParaRPr lang="en-US" dirty="0"/>
          </a:p>
        </p:txBody>
      </p:sp>
    </p:spTree>
    <p:extLst>
      <p:ext uri="{BB962C8B-B14F-4D97-AF65-F5344CB8AC3E}">
        <p14:creationId xmlns:p14="http://schemas.microsoft.com/office/powerpoint/2010/main" val="315052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second 10 minutes in the routine is for students to </a:t>
            </a:r>
            <a:r>
              <a:rPr lang="en-US" b="1" dirty="0"/>
              <a:t>talk</a:t>
            </a:r>
            <a:r>
              <a:rPr lang="en-US" dirty="0"/>
              <a:t> using the problem, text, or visual to show what they know about this concept! This part of the routine allows students and teacher to talk about, share, and clarify the content (vocabulary, visuals, activities, common mistakes, connections, key ideas, important info/details, etc.).</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5</a:t>
            </a:fld>
            <a:endParaRPr lang="en-US" dirty="0"/>
          </a:p>
        </p:txBody>
      </p:sp>
    </p:spTree>
    <p:extLst>
      <p:ext uri="{BB962C8B-B14F-4D97-AF65-F5344CB8AC3E}">
        <p14:creationId xmlns:p14="http://schemas.microsoft.com/office/powerpoint/2010/main" val="245912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F392-22A3-E3EB-F499-DCCB4D0EA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8230C-8CB7-607D-1720-9C1348E50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D6037-1694-F66F-E031-F474E9FF6D4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1: </a:t>
            </a:r>
            <a:r>
              <a:rPr lang="en-US" b="0" i="0" dirty="0">
                <a:solidFill>
                  <a:srgbClr val="1D1C1D"/>
                </a:solidFill>
                <a:effectLst/>
              </a:rPr>
              <a:t>Use</a:t>
            </a:r>
            <a:r>
              <a:rPr lang="en-US" dirty="0"/>
              <a:t> these questions from the routine, along with the selected stimulus, to activate memory, review content, correct learning mistakes, and clarify misconceptions. Be sure discussion includes important information related to the selected stimulus.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important information about this item:</a:t>
            </a:r>
          </a:p>
          <a:p>
            <a:pPr marL="228600" indent="-228600">
              <a:buFont typeface="+mj-lt"/>
              <a:buAutoNum type="arabicPeriod"/>
            </a:pPr>
            <a:r>
              <a:rPr lang="en-US" b="0" i="0" dirty="0">
                <a:solidFill>
                  <a:srgbClr val="1D1C1D"/>
                </a:solidFill>
                <a:effectLst/>
              </a:rPr>
              <a:t>Clues include and require an understanding of important academic </a:t>
            </a:r>
            <a:r>
              <a:rPr lang="en-US" dirty="0">
                <a:solidFill>
                  <a:srgbClr val="1D1C1D"/>
                </a:solidFill>
              </a:rPr>
              <a:t>vocabulary: expanded notation, tenths</a:t>
            </a:r>
            <a:r>
              <a:rPr lang="en-US">
                <a:solidFill>
                  <a:srgbClr val="1D1C1D"/>
                </a:solidFill>
              </a:rPr>
              <a:t>, hundredths.</a:t>
            </a:r>
            <a:endParaRPr lang="en-US" b="0" i="0" dirty="0">
              <a:solidFill>
                <a:srgbClr val="1D1C1D"/>
              </a:solidFill>
              <a:effectLst/>
            </a:endParaRPr>
          </a:p>
          <a:p>
            <a:pPr marL="228600" indent="-228600" algn="l">
              <a:buFont typeface="+mj-lt"/>
              <a:buAutoNum type="arabicPeriod"/>
            </a:pPr>
            <a:r>
              <a:rPr lang="en-US" b="0" i="0" dirty="0">
                <a:solidFill>
                  <a:srgbClr val="1D1C1D"/>
                </a:solidFill>
                <a:effectLst/>
              </a:rPr>
              <a:t>Students must read and clarify all of </a:t>
            </a:r>
            <a:r>
              <a:rPr lang="en-US" b="0" i="0">
                <a:solidFill>
                  <a:srgbClr val="1D1C1D"/>
                </a:solidFill>
                <a:effectLst/>
              </a:rPr>
              <a:t>the clues:</a:t>
            </a:r>
            <a:endParaRPr lang="en-US" b="0" i="0" dirty="0">
              <a:solidFill>
                <a:srgbClr val="1D1C1D"/>
              </a:solidFill>
              <a:effectLst/>
            </a:endParaRPr>
          </a:p>
          <a:p>
            <a:pPr marL="685800" lvl="1" indent="-228600">
              <a:buFont typeface="Arial" panose="020B0604020202020204" pitchFamily="34" charset="0"/>
              <a:buChar char="•"/>
            </a:pPr>
            <a:r>
              <a:rPr lang="en-US" dirty="0">
                <a:solidFill>
                  <a:srgbClr val="1D1C1D"/>
                </a:solidFill>
              </a:rPr>
              <a:t>4 x 1,000 = 4,000</a:t>
            </a:r>
          </a:p>
          <a:p>
            <a:pPr marL="685800" lvl="1" indent="-228600">
              <a:buFont typeface="Arial" panose="020B0604020202020204" pitchFamily="34" charset="0"/>
              <a:buChar char="•"/>
            </a:pPr>
            <a:r>
              <a:rPr lang="en-US" dirty="0">
                <a:solidFill>
                  <a:srgbClr val="1D1C1D"/>
                </a:solidFill>
              </a:rPr>
              <a:t>2 x 1 = 2</a:t>
            </a:r>
          </a:p>
          <a:p>
            <a:pPr marL="685800" lvl="1" indent="-228600">
              <a:buFont typeface="Arial" panose="020B0604020202020204" pitchFamily="34" charset="0"/>
              <a:buChar char="•"/>
            </a:pPr>
            <a:r>
              <a:rPr lang="en-US" dirty="0">
                <a:solidFill>
                  <a:srgbClr val="1D1C1D"/>
                </a:solidFill>
              </a:rPr>
              <a:t>7 x 0.1 = 7 tenths or 0.7</a:t>
            </a:r>
          </a:p>
          <a:p>
            <a:pPr marL="228600" indent="-228600" algn="l">
              <a:buFont typeface="+mj-lt"/>
              <a:buAutoNum type="arabicPeriod"/>
            </a:pPr>
            <a:r>
              <a:rPr lang="en-US" b="0" i="0" dirty="0">
                <a:solidFill>
                  <a:srgbClr val="1D1C1D"/>
                </a:solidFill>
                <a:effectLst/>
              </a:rPr>
              <a:t>Students would benefit from:</a:t>
            </a:r>
            <a:endParaRPr lang="en-US" b="0" i="0" dirty="0">
              <a:solidFill>
                <a:srgbClr val="000000"/>
              </a:solidFill>
              <a:effectLst/>
            </a:endParaRPr>
          </a:p>
          <a:p>
            <a:pPr marL="685800" lvl="1" indent="-228600">
              <a:buFont typeface="Arial" panose="020B0604020202020204" pitchFamily="34" charset="0"/>
              <a:buChar char="•"/>
            </a:pPr>
            <a:r>
              <a:rPr lang="en-US" dirty="0">
                <a:solidFill>
                  <a:srgbClr val="1D1C1D"/>
                </a:solidFill>
              </a:rPr>
              <a:t>Placing these values into a place value chart</a:t>
            </a:r>
          </a:p>
          <a:p>
            <a:pPr marL="685800" lvl="1" indent="-228600">
              <a:buFont typeface="Arial" panose="020B0604020202020204" pitchFamily="34" charset="0"/>
              <a:buChar char="•"/>
            </a:pPr>
            <a:r>
              <a:rPr lang="en-US" dirty="0">
                <a:solidFill>
                  <a:srgbClr val="1D1C1D"/>
                </a:solidFill>
              </a:rPr>
              <a:t>Possibly building a model of the number</a:t>
            </a:r>
          </a:p>
        </p:txBody>
      </p:sp>
      <p:sp>
        <p:nvSpPr>
          <p:cNvPr id="4" name="Slide Number Placeholder 3">
            <a:extLst>
              <a:ext uri="{FF2B5EF4-FFF2-40B4-BE49-F238E27FC236}">
                <a16:creationId xmlns:a16="http://schemas.microsoft.com/office/drawing/2014/main" id="{1E831C49-DAE2-B842-2C5A-5FEF10A8C057}"/>
              </a:ext>
            </a:extLst>
          </p:cNvPr>
          <p:cNvSpPr>
            <a:spLocks noGrp="1"/>
          </p:cNvSpPr>
          <p:nvPr>
            <p:ph type="sldNum" sz="quarter" idx="5"/>
          </p:nvPr>
        </p:nvSpPr>
        <p:spPr/>
        <p:txBody>
          <a:bodyPr/>
          <a:lstStyle/>
          <a:p>
            <a:fld id="{DA6298F2-3F1F-4041-A8E1-C335B761E25A}" type="slidenum">
              <a:rPr lang="en-US" smtClean="0"/>
              <a:t>6</a:t>
            </a:fld>
            <a:endParaRPr lang="en-US" dirty="0"/>
          </a:p>
        </p:txBody>
      </p:sp>
    </p:spTree>
    <p:extLst>
      <p:ext uri="{BB962C8B-B14F-4D97-AF65-F5344CB8AC3E}">
        <p14:creationId xmlns:p14="http://schemas.microsoft.com/office/powerpoint/2010/main" val="194739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2: just the facts (rehearsal and practice instructional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The purpose is to help student identify the most important details from a problem or visual.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ea typeface="+mn-ea"/>
                <a:cs typeface="+mn-cs"/>
              </a:rPr>
              <a:t>Students </a:t>
            </a:r>
            <a:r>
              <a:rPr lang="en-US" dirty="0"/>
              <a:t>read a text and observe an image.</a:t>
            </a:r>
          </a:p>
          <a:p>
            <a:pPr marL="228600" indent="-228600" defTabSz="457200">
              <a:buFontTx/>
              <a:buAutoNum type="arabicPeriod"/>
              <a:defRPr/>
            </a:pPr>
            <a:r>
              <a:rPr lang="en-US" b="0" i="0" dirty="0">
                <a:solidFill>
                  <a:srgbClr val="1D1C1D"/>
                </a:solidFill>
                <a:effectLst/>
              </a:rPr>
              <a:t>They determine 3 facts (interesting, useful, most important) from the stem.</a:t>
            </a:r>
            <a:endParaRPr lang="en-US" dirty="0">
              <a:solidFill>
                <a:srgbClr val="1D1C1D"/>
              </a:solidFill>
            </a:endParaRPr>
          </a:p>
          <a:p>
            <a:pPr lvl="1" indent="-228600" defTabSz="457200">
              <a:buFont typeface="Arial" panose="020B0604020202020204" pitchFamily="34" charset="0"/>
              <a:buChar char="•"/>
              <a:defRPr/>
            </a:pPr>
            <a:r>
              <a:rPr lang="en-US" i="0" dirty="0">
                <a:solidFill>
                  <a:srgbClr val="1D1C1D"/>
                </a:solidFill>
              </a:rPr>
              <a:t>Students might say that an interesting fact is there are some place value missing. </a:t>
            </a:r>
            <a:endParaRPr lang="en-US" i="0" dirty="0">
              <a:solidFill>
                <a:srgbClr val="000000"/>
              </a:solidFill>
            </a:endParaRPr>
          </a:p>
          <a:p>
            <a:pPr lvl="1" indent="-228600" defTabSz="457200">
              <a:buFont typeface="Arial" panose="020B0604020202020204" pitchFamily="34" charset="0"/>
              <a:buChar char="•"/>
              <a:defRPr/>
            </a:pPr>
            <a:r>
              <a:rPr lang="en-US" i="0" dirty="0">
                <a:solidFill>
                  <a:srgbClr val="1D1C1D"/>
                </a:solidFill>
              </a:rPr>
              <a:t>Students might say a useful fact is that the values are in order from greatest (1,000) to least (0.1). </a:t>
            </a:r>
            <a:endParaRPr lang="en-US" i="0" dirty="0">
              <a:solidFill>
                <a:srgbClr val="000000"/>
              </a:solidFill>
            </a:endParaRPr>
          </a:p>
          <a:p>
            <a:pPr marR="0" lvl="1" indent="-228600" algn="l" defTabSz="457200">
              <a:lnSpc>
                <a:spcPct val="100000"/>
              </a:lnSpc>
              <a:spcBef>
                <a:spcPts val="0"/>
              </a:spcBef>
              <a:spcAft>
                <a:spcPts val="0"/>
              </a:spcAft>
              <a:buClrTx/>
              <a:buSzTx/>
              <a:buFont typeface="Arial" panose="020B0604020202020204" pitchFamily="34" charset="0"/>
              <a:buChar char="•"/>
              <a:tabLst/>
              <a:defRPr/>
            </a:pPr>
            <a:r>
              <a:rPr lang="en-US" i="0" dirty="0">
                <a:solidFill>
                  <a:srgbClr val="1D1C1D"/>
                </a:solidFill>
              </a:rPr>
              <a:t>Students might say an important fact is that the values are present, making it helpful to fill in a place value chart.</a:t>
            </a:r>
            <a:endParaRPr lang="en-US" i="0" dirty="0"/>
          </a:p>
          <a:p>
            <a:pPr defTabSz="457200">
              <a:defRPr/>
            </a:pPr>
            <a:r>
              <a:rPr lang="en-US" dirty="0">
                <a:solidFill>
                  <a:srgbClr val="1D1C1D"/>
                </a:solidFill>
              </a:rPr>
              <a:t>3. With</a:t>
            </a:r>
            <a:r>
              <a:rPr lang="en-US" b="0" i="0" dirty="0">
                <a:solidFill>
                  <a:srgbClr val="1D1C1D"/>
                </a:solidFill>
                <a:effectLst/>
              </a:rPr>
              <a:t> a thinking partner, students justify why they chose a particular fact.</a:t>
            </a:r>
          </a:p>
          <a:p>
            <a:pPr defTabSz="457200">
              <a:defRPr/>
            </a:pPr>
            <a:r>
              <a:rPr lang="en-US" dirty="0"/>
              <a:t>4. </a:t>
            </a:r>
            <a:r>
              <a:rPr lang="en-US" sz="1200" b="0" i="0" kern="1200" dirty="0">
                <a:solidFill>
                  <a:schemeClr val="tx1"/>
                </a:solidFill>
                <a:effectLst/>
                <a:ea typeface="+mn-ea"/>
                <a:cs typeface="+mn-cs"/>
              </a:rPr>
              <a:t>Observe students’ thinking and clarify/verify as appropriate.</a:t>
            </a:r>
            <a:endParaRPr lang="en-US" sz="1200" b="0" i="0" kern="1200" dirty="0">
              <a:solidFill>
                <a:schemeClr val="tx1"/>
              </a:solidFill>
              <a:effectLst/>
            </a:endParaRP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7</a:t>
            </a:fld>
            <a:endParaRPr lang="en-US" dirty="0"/>
          </a:p>
        </p:txBody>
      </p:sp>
    </p:spTree>
    <p:extLst>
      <p:ext uri="{BB962C8B-B14F-4D97-AF65-F5344CB8AC3E}">
        <p14:creationId xmlns:p14="http://schemas.microsoft.com/office/powerpoint/2010/main" val="315701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work 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goal of the third 10 minutes of the routine is for students to </a:t>
            </a:r>
            <a:r>
              <a:rPr lang="en-US" b="1" dirty="0">
                <a:latin typeface="Arial" panose="020B0604020202020204" pitchFamily="34" charset="0"/>
                <a:cs typeface="Arial" panose="020B0604020202020204" pitchFamily="34" charset="0"/>
              </a:rPr>
              <a:t>work out</a:t>
            </a:r>
            <a:r>
              <a:rPr lang="en-US" dirty="0">
                <a:latin typeface="Arial" panose="020B0604020202020204" pitchFamily="34" charset="0"/>
                <a:cs typeface="Arial" panose="020B0604020202020204" pitchFamily="34" charset="0"/>
              </a:rPr>
              <a:t> the problem and </a:t>
            </a:r>
            <a:r>
              <a:rPr lang="en-US" b="1" dirty="0">
                <a:latin typeface="Arial" panose="020B0604020202020204" pitchFamily="34" charset="0"/>
                <a:cs typeface="Arial" panose="020B0604020202020204" pitchFamily="34" charset="0"/>
              </a:rPr>
              <a:t>defend</a:t>
            </a:r>
            <a:r>
              <a:rPr lang="en-US" dirty="0">
                <a:latin typeface="Arial" panose="020B0604020202020204" pitchFamily="34" charset="0"/>
                <a:cs typeface="Arial" panose="020B0604020202020204" pitchFamily="34" charset="0"/>
              </a:rPr>
              <a:t> their answer. We want students to prove why their chosen response is </a:t>
            </a:r>
            <a:r>
              <a:rPr lang="en-US" b="1" dirty="0">
                <a:latin typeface="Arial" panose="020B0604020202020204" pitchFamily="34" charset="0"/>
                <a:cs typeface="Arial" panose="020B0604020202020204" pitchFamily="34" charset="0"/>
              </a:rPr>
              <a:t>right</a:t>
            </a:r>
            <a:r>
              <a:rPr lang="en-US" dirty="0">
                <a:latin typeface="Arial" panose="020B0604020202020204" pitchFamily="34" charset="0"/>
                <a:cs typeface="Arial" panose="020B0604020202020204" pitchFamily="34" charset="0"/>
              </a:rPr>
              <a:t> and explain why the incorrect answers are </a:t>
            </a:r>
            <a:r>
              <a:rPr lang="en-US" b="1" dirty="0">
                <a:latin typeface="Arial" panose="020B0604020202020204" pitchFamily="34" charset="0"/>
                <a:cs typeface="Arial" panose="020B0604020202020204" pitchFamily="34" charset="0"/>
              </a:rPr>
              <a:t>wrong</a:t>
            </a:r>
            <a:r>
              <a:rPr lang="en-US" dirty="0">
                <a:latin typeface="Arial" panose="020B0604020202020204" pitchFamily="34" charset="0"/>
                <a:cs typeface="Arial" panose="020B0604020202020204" pitchFamily="34" charset="0"/>
              </a:rPr>
              <a:t>. </a:t>
            </a:r>
            <a:endParaRPr lang="en-US" sz="1200" dirty="0">
              <a:solidFill>
                <a:srgbClr val="5E0C63"/>
              </a:solidFill>
              <a:latin typeface="Arial" panose="020B0604020202020204" pitchFamily="34" charset="0"/>
              <a:ea typeface="Tahoma"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8</a:t>
            </a:fld>
            <a:endParaRPr lang="en-US" dirty="0"/>
          </a:p>
        </p:txBody>
      </p:sp>
    </p:spTree>
    <p:extLst>
      <p:ext uri="{BB962C8B-B14F-4D97-AF65-F5344CB8AC3E}">
        <p14:creationId xmlns:p14="http://schemas.microsoft.com/office/powerpoint/2010/main" val="374209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1: </a:t>
            </a:r>
            <a:r>
              <a:rPr lang="en-US" dirty="0"/>
              <a:t>Correct learning mistakes and clarify misconceptions by answering the question but be sure students not only solve but also prove why their chosen response is right and explain why the incorrect answers are wrong.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228600" indent="-228600">
              <a:buFont typeface="Arial" panose="020B0604020202020204" pitchFamily="34" charset="0"/>
              <a:buChar char="•"/>
            </a:pPr>
            <a:r>
              <a:rPr lang="en-US" dirty="0"/>
              <a:t>Place </a:t>
            </a:r>
            <a:r>
              <a:rPr lang="en-US"/>
              <a:t>value understandings</a:t>
            </a:r>
            <a:endParaRPr lang="en-US" dirty="0"/>
          </a:p>
          <a:p>
            <a:pPr marL="228600" indent="-228600">
              <a:buFont typeface="Arial" panose="020B0604020202020204" pitchFamily="34" charset="0"/>
              <a:buChar char="•"/>
            </a:pPr>
            <a:r>
              <a:rPr lang="en-US" dirty="0"/>
              <a:t>The hundreds and tens places have a value of zero, which means they will not be used in the expanded form (e.g., students would not need to write 0 x </a:t>
            </a:r>
            <a:r>
              <a:rPr lang="en-US"/>
              <a:t>100)</a:t>
            </a:r>
            <a:endParaRPr lang="en-US" dirty="0"/>
          </a:p>
          <a:p>
            <a:pPr marL="228600" indent="-228600">
              <a:buFont typeface="Arial" panose="020B0604020202020204" pitchFamily="34" charset="0"/>
              <a:buChar char="•"/>
            </a:pPr>
            <a:r>
              <a:rPr lang="en-US" dirty="0"/>
              <a:t>Differences between tenths and hundredths</a:t>
            </a:r>
          </a:p>
        </p:txBody>
      </p:sp>
      <p:sp>
        <p:nvSpPr>
          <p:cNvPr id="4" name="Slide Number Placeholder 3"/>
          <p:cNvSpPr>
            <a:spLocks noGrp="1"/>
          </p:cNvSpPr>
          <p:nvPr>
            <p:ph type="sldNum" sz="quarter" idx="5"/>
          </p:nvPr>
        </p:nvSpPr>
        <p:spPr/>
        <p:txBody>
          <a:bodyPr/>
          <a:lstStyle/>
          <a:p>
            <a:fld id="{DA6298F2-3F1F-4041-A8E1-C335B761E25A}" type="slidenum">
              <a:rPr lang="en-US" smtClean="0"/>
              <a:t>9</a:t>
            </a:fld>
            <a:endParaRPr lang="en-US" dirty="0"/>
          </a:p>
        </p:txBody>
      </p:sp>
    </p:spTree>
    <p:extLst>
      <p:ext uri="{BB962C8B-B14F-4D97-AF65-F5344CB8AC3E}">
        <p14:creationId xmlns:p14="http://schemas.microsoft.com/office/powerpoint/2010/main" val="26404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6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7106D6A-9125-7A21-96A0-83FC4D3B834D}"/>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8B5240D5-9083-6D4D-45E1-E6778328D7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5006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write about it</a:t>
            </a:r>
          </a:p>
        </p:txBody>
      </p:sp>
    </p:spTree>
    <p:extLst>
      <p:ext uri="{BB962C8B-B14F-4D97-AF65-F5344CB8AC3E}">
        <p14:creationId xmlns:p14="http://schemas.microsoft.com/office/powerpoint/2010/main" val="95494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0999051-D08A-DC7F-A10F-8B3AF89A7854}"/>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D0A4AC8E-18B0-FB50-9829-5F8FBE3EF2AB}"/>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2856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3573003"/>
            <a:ext cx="12192000" cy="1009184"/>
          </a:xfrm>
          <a:prstGeom prst="rect">
            <a:avLst/>
          </a:prstGeom>
        </p:spPr>
        <p:txBody>
          <a:bodyPr/>
          <a:lstStyle>
            <a:lvl1pPr marL="0" indent="0" algn="ctr">
              <a:lnSpc>
                <a:spcPct val="110000"/>
              </a:lnSpc>
              <a:spcBef>
                <a:spcPts val="0"/>
              </a:spcBef>
              <a:buNone/>
              <a:defRPr sz="14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change text)</a:t>
            </a:r>
          </a:p>
        </p:txBody>
      </p:sp>
    </p:spTree>
    <p:extLst>
      <p:ext uri="{BB962C8B-B14F-4D97-AF65-F5344CB8AC3E}">
        <p14:creationId xmlns:p14="http://schemas.microsoft.com/office/powerpoint/2010/main" val="124307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ption on left or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93139-DE80-8E7D-1166-B2A4684701A7}"/>
              </a:ext>
            </a:extLst>
          </p:cNvPr>
          <p:cNvSpPr>
            <a:spLocks noGrp="1"/>
          </p:cNvSpPr>
          <p:nvPr>
            <p:ph sz="half" idx="1" hasCustomPrompt="1"/>
          </p:nvPr>
        </p:nvSpPr>
        <p:spPr>
          <a:xfrm>
            <a:off x="370368"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
        <p:nvSpPr>
          <p:cNvPr id="2" name="Content Placeholder 2">
            <a:extLst>
              <a:ext uri="{FF2B5EF4-FFF2-40B4-BE49-F238E27FC236}">
                <a16:creationId xmlns:a16="http://schemas.microsoft.com/office/drawing/2014/main" id="{11039524-D1CD-5C98-4FA4-EEA3AFA4D575}"/>
              </a:ext>
            </a:extLst>
          </p:cNvPr>
          <p:cNvSpPr>
            <a:spLocks noGrp="1"/>
          </p:cNvSpPr>
          <p:nvPr>
            <p:ph sz="half" idx="10" hasCustomPrompt="1"/>
          </p:nvPr>
        </p:nvSpPr>
        <p:spPr>
          <a:xfrm>
            <a:off x="6609554"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Tree>
    <p:extLst>
      <p:ext uri="{BB962C8B-B14F-4D97-AF65-F5344CB8AC3E}">
        <p14:creationId xmlns:p14="http://schemas.microsoft.com/office/powerpoint/2010/main" val="347140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make a plan</a:t>
            </a:r>
          </a:p>
        </p:txBody>
      </p:sp>
    </p:spTree>
    <p:extLst>
      <p:ext uri="{BB962C8B-B14F-4D97-AF65-F5344CB8AC3E}">
        <p14:creationId xmlns:p14="http://schemas.microsoft.com/office/powerpoint/2010/main" val="65372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xplanati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C71B3A-4E88-ED66-DF69-C012184E1A9B}"/>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271782A-905B-830E-DD0A-3521E9E94FB4}"/>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5846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86C4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show what you know</a:t>
            </a:r>
          </a:p>
        </p:txBody>
      </p:sp>
    </p:spTree>
    <p:extLst>
      <p:ext uri="{BB962C8B-B14F-4D97-AF65-F5344CB8AC3E}">
        <p14:creationId xmlns:p14="http://schemas.microsoft.com/office/powerpoint/2010/main" val="208864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8AF5916-56D5-2C2B-6A3E-947C28DBBCE6}"/>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3F66BD66-0FE7-2512-8C7D-865A1DBE3127}"/>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3588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work it out</a:t>
            </a:r>
          </a:p>
        </p:txBody>
      </p:sp>
    </p:spTree>
    <p:extLst>
      <p:ext uri="{BB962C8B-B14F-4D97-AF65-F5344CB8AC3E}">
        <p14:creationId xmlns:p14="http://schemas.microsoft.com/office/powerpoint/2010/main" val="388300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D7D28E4-282E-DC24-26C0-FBC57797AC2A}"/>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5B3817CE-36BE-9CDE-9472-3634103FC0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2416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think it up</a:t>
            </a:r>
          </a:p>
        </p:txBody>
      </p:sp>
    </p:spTree>
    <p:extLst>
      <p:ext uri="{BB962C8B-B14F-4D97-AF65-F5344CB8AC3E}">
        <p14:creationId xmlns:p14="http://schemas.microsoft.com/office/powerpoint/2010/main" val="1451042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F5186-1D88-1B4E-83EF-2283B7FC7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C0833-2820-73A8-E79D-509D86B6D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529"/>
      </p:ext>
    </p:extLst>
  </p:cSld>
  <p:clrMap bg1="lt1" tx1="dk1" bg2="lt2" tx2="dk2" accent1="accent1" accent2="accent2" accent3="accent3" accent4="accent4" accent5="accent5" accent6="accent6" hlink="hlink" folHlink="folHlink"/>
  <p:sldLayoutIdLst>
    <p:sldLayoutId id="2147483691" r:id="rId1"/>
    <p:sldLayoutId id="2147483688" r:id="rId2"/>
  </p:sldLayoutIdLst>
  <p:txStyles>
    <p:titleStyle>
      <a:lvl1pPr algn="l" defTabSz="914400" rtl="0" eaLnBrk="1" latinLnBrk="0" hangingPunct="1">
        <a:lnSpc>
          <a:spcPct val="11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044728"/>
      </p:ext>
    </p:extLst>
  </p:cSld>
  <p:clrMap bg1="lt1" tx1="dk1" bg2="lt2" tx2="dk2" accent1="accent1" accent2="accent2" accent3="accent3" accent4="accent4" accent5="accent5" accent6="accent6" hlink="hlink" folHlink="folHlink"/>
  <p:sldLayoutIdLst>
    <p:sldLayoutId id="2147483673"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41394"/>
      </p:ext>
    </p:extLst>
  </p:cSld>
  <p:clrMap bg1="lt1" tx1="dk1" bg2="lt2" tx2="dk2" accent1="accent1" accent2="accent2" accent3="accent3" accent4="accent4" accent5="accent5" accent6="accent6" hlink="hlink" folHlink="folHlink"/>
  <p:sldLayoutIdLst>
    <p:sldLayoutId id="2147483675"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62619"/>
      </p:ext>
    </p:extLst>
  </p:cSld>
  <p:clrMap bg1="lt1" tx1="dk1" bg2="lt2" tx2="dk2" accent1="accent1" accent2="accent2" accent3="accent3" accent4="accent4" accent5="accent5" accent6="accent6" hlink="hlink" folHlink="folHlink"/>
  <p:sldLayoutIdLst>
    <p:sldLayoutId id="2147483677"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914669"/>
      </p:ext>
    </p:extLst>
  </p:cSld>
  <p:clrMap bg1="lt1" tx1="dk1" bg2="lt2" tx2="dk2" accent1="accent1" accent2="accent2" accent3="accent3" accent4="accent4" accent5="accent5" accent6="accent6" hlink="hlink" folHlink="folHlink"/>
  <p:sldLayoutIdLst>
    <p:sldLayoutId id="2147483679"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097025"/>
      </p:ext>
    </p:extLst>
  </p:cSld>
  <p:clrMap bg1="lt1" tx1="dk1" bg2="lt2" tx2="dk2" accent1="accent1" accent2="accent2" accent3="accent3" accent4="accent4" accent5="accent5" accent6="accent6" hlink="hlink" folHlink="folHlink"/>
  <p:sldLayoutIdLst>
    <p:sldLayoutId id="2147483681"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55045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slide" Target="slide11.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slide" Target="slide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664A7-52CC-5ED5-DB42-749E646AAEEB}"/>
              </a:ext>
            </a:extLst>
          </p:cNvPr>
          <p:cNvSpPr>
            <a:spLocks noGrp="1"/>
          </p:cNvSpPr>
          <p:nvPr>
            <p:ph type="subTitle" idx="1"/>
          </p:nvPr>
        </p:nvSpPr>
        <p:spPr>
          <a:xfrm>
            <a:off x="0" y="3592366"/>
            <a:ext cx="12192000" cy="1009184"/>
          </a:xfrm>
        </p:spPr>
        <p:txBody>
          <a:bodyPr/>
          <a:lstStyle/>
          <a:p>
            <a:r>
              <a:rPr lang="en-US" dirty="0"/>
              <a:t>(click on a button to go directly to that step)</a:t>
            </a:r>
          </a:p>
        </p:txBody>
      </p:sp>
      <p:pic>
        <p:nvPicPr>
          <p:cNvPr id="5" name="Picture 4" descr="A close-up of a blue and white screen&#10;&#10;AI-generated content may be incorrect.">
            <a:hlinkClick r:id="rId3" action="ppaction://hlinksldjump"/>
            <a:extLst>
              <a:ext uri="{FF2B5EF4-FFF2-40B4-BE49-F238E27FC236}">
                <a16:creationId xmlns:a16="http://schemas.microsoft.com/office/drawing/2014/main" id="{D4234A10-B5DB-A9D6-8185-822A8976952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01712" y="2807103"/>
            <a:ext cx="2103120" cy="459624"/>
          </a:xfrm>
          <a:prstGeom prst="rect">
            <a:avLst/>
          </a:prstGeom>
          <a:effectLst>
            <a:outerShdw blurRad="50800" dist="50800" dir="2700000" algn="tl" rotWithShape="0">
              <a:prstClr val="black">
                <a:alpha val="30000"/>
              </a:prstClr>
            </a:outerShdw>
          </a:effectLst>
        </p:spPr>
      </p:pic>
      <p:pic>
        <p:nvPicPr>
          <p:cNvPr id="7" name="Picture 6" descr="A close-up of a computer screen&#10;&#10;AI-generated content may be incorrect.">
            <a:hlinkClick r:id="rId5" action="ppaction://hlinksldjump"/>
            <a:extLst>
              <a:ext uri="{FF2B5EF4-FFF2-40B4-BE49-F238E27FC236}">
                <a16:creationId xmlns:a16="http://schemas.microsoft.com/office/drawing/2014/main" id="{8D1CDA98-D3E1-1C65-2F5C-A99DC850D43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7298231" y="2807103"/>
            <a:ext cx="2103120" cy="459624"/>
          </a:xfrm>
          <a:prstGeom prst="rect">
            <a:avLst/>
          </a:prstGeom>
          <a:effectLst>
            <a:outerShdw blurRad="50800" dist="50800" dir="2700000" algn="tl" rotWithShape="0">
              <a:prstClr val="black">
                <a:alpha val="30000"/>
              </a:prstClr>
            </a:outerShdw>
          </a:effectLst>
        </p:spPr>
      </p:pic>
      <p:pic>
        <p:nvPicPr>
          <p:cNvPr id="9" name="Picture 8" descr="A green and white rectangular sign with black text&#10;&#10;AI-generated content may be incorrect.">
            <a:hlinkClick r:id="rId7" action="ppaction://hlinksldjump"/>
            <a:extLst>
              <a:ext uri="{FF2B5EF4-FFF2-40B4-BE49-F238E27FC236}">
                <a16:creationId xmlns:a16="http://schemas.microsoft.com/office/drawing/2014/main" id="{28A65E3D-B421-E885-CC21-825EC0B08B5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2833885" y="2807103"/>
            <a:ext cx="2103120" cy="459624"/>
          </a:xfrm>
          <a:prstGeom prst="rect">
            <a:avLst/>
          </a:prstGeom>
          <a:effectLst>
            <a:outerShdw blurRad="50800" dist="50800" dir="2700000" algn="tl" rotWithShape="0">
              <a:prstClr val="black">
                <a:alpha val="30000"/>
              </a:prstClr>
            </a:outerShdw>
          </a:effectLst>
        </p:spPr>
      </p:pic>
      <p:pic>
        <p:nvPicPr>
          <p:cNvPr id="11" name="Picture 10" descr="A blue and white screen with black letters&#10;&#10;AI-generated content may be incorrect.">
            <a:hlinkClick r:id="rId9" action="ppaction://hlinksldjump"/>
            <a:extLst>
              <a:ext uri="{FF2B5EF4-FFF2-40B4-BE49-F238E27FC236}">
                <a16:creationId xmlns:a16="http://schemas.microsoft.com/office/drawing/2014/main" id="{F08968E3-87C0-92B8-6C64-DF0E6F8AECB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9530404" y="2807103"/>
            <a:ext cx="2103120" cy="459624"/>
          </a:xfrm>
          <a:prstGeom prst="rect">
            <a:avLst/>
          </a:prstGeom>
          <a:effectLst>
            <a:outerShdw blurRad="50800" dist="50800" dir="2700000" algn="tl" rotWithShape="0">
              <a:prstClr val="black">
                <a:alpha val="30000"/>
              </a:prstClr>
            </a:outerShdw>
          </a:effectLst>
        </p:spPr>
      </p:pic>
      <p:pic>
        <p:nvPicPr>
          <p:cNvPr id="13" name="Picture 12" descr="A close-up of a sign&#10;&#10;AI-generated content may be incorrect.">
            <a:hlinkClick r:id="rId11" action="ppaction://hlinksldjump"/>
            <a:extLst>
              <a:ext uri="{FF2B5EF4-FFF2-40B4-BE49-F238E27FC236}">
                <a16:creationId xmlns:a16="http://schemas.microsoft.com/office/drawing/2014/main" id="{E433410D-C33E-8150-2CAA-3A955011589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5066058" y="2807103"/>
            <a:ext cx="2103120" cy="459624"/>
          </a:xfrm>
          <a:prstGeom prst="rect">
            <a:avLst/>
          </a:prstGeom>
          <a:effectLst>
            <a:outerShdw blurRad="50800" dist="50800" dir="2700000" algn="tl" rotWithShape="0">
              <a:prstClr val="black">
                <a:alpha val="30000"/>
              </a:prstClr>
            </a:outerShdw>
          </a:effectLst>
        </p:spPr>
      </p:pic>
    </p:spTree>
    <p:extLst>
      <p:ext uri="{BB962C8B-B14F-4D97-AF65-F5344CB8AC3E}">
        <p14:creationId xmlns:p14="http://schemas.microsoft.com/office/powerpoint/2010/main" val="194779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320F3-2B35-33BC-F490-FFA584A7CBE2}"/>
              </a:ext>
            </a:extLst>
          </p:cNvPr>
          <p:cNvSpPr>
            <a:spLocks noGrp="1"/>
          </p:cNvSpPr>
          <p:nvPr>
            <p:ph sz="half" idx="10"/>
          </p:nvPr>
        </p:nvSpPr>
        <p:spPr>
          <a:xfrm>
            <a:off x="8289559" y="1469630"/>
            <a:ext cx="3457123" cy="4351338"/>
          </a:xfrm>
        </p:spPr>
        <p:txBody>
          <a:bodyPr/>
          <a:lstStyle/>
          <a:p>
            <a:pPr marL="342900" indent="-342900" algn="l">
              <a:buFont typeface="Arial" panose="020B0604020202020204" pitchFamily="34" charset="0"/>
              <a:buChar char="•"/>
            </a:pPr>
            <a:r>
              <a:rPr lang="en-US" dirty="0"/>
              <a:t>defend </a:t>
            </a:r>
            <a:r>
              <a:rPr lang="en-US" b="1" dirty="0"/>
              <a:t>why</a:t>
            </a:r>
            <a:r>
              <a:rPr lang="en-US" dirty="0"/>
              <a:t> your answer might be correct/incorrect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what 1-2 pieces of evidence do you have?</a:t>
            </a:r>
          </a:p>
        </p:txBody>
      </p:sp>
      <p:sp>
        <p:nvSpPr>
          <p:cNvPr id="5" name="Subtitle 2">
            <a:extLst>
              <a:ext uri="{FF2B5EF4-FFF2-40B4-BE49-F238E27FC236}">
                <a16:creationId xmlns:a16="http://schemas.microsoft.com/office/drawing/2014/main" id="{13125398-2B49-22CA-50A3-5014FC77AD36}"/>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make the case</a:t>
            </a:r>
          </a:p>
        </p:txBody>
      </p:sp>
      <p:sp>
        <p:nvSpPr>
          <p:cNvPr id="23" name="Rectangle 22">
            <a:extLst>
              <a:ext uri="{FF2B5EF4-FFF2-40B4-BE49-F238E27FC236}">
                <a16:creationId xmlns:a16="http://schemas.microsoft.com/office/drawing/2014/main" id="{FF19462F-09E8-95A1-43DB-816BD5C03272}"/>
              </a:ext>
            </a:extLst>
          </p:cNvPr>
          <p:cNvSpPr/>
          <p:nvPr/>
        </p:nvSpPr>
        <p:spPr>
          <a:xfrm>
            <a:off x="1447266" y="4481883"/>
            <a:ext cx="1005840"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a:t>
            </a:r>
          </a:p>
        </p:txBody>
      </p:sp>
      <p:sp>
        <p:nvSpPr>
          <p:cNvPr id="24" name="Rectangle 23">
            <a:extLst>
              <a:ext uri="{FF2B5EF4-FFF2-40B4-BE49-F238E27FC236}">
                <a16:creationId xmlns:a16="http://schemas.microsoft.com/office/drawing/2014/main" id="{35CDD5B9-799E-D640-1485-A70C4212C537}"/>
              </a:ext>
            </a:extLst>
          </p:cNvPr>
          <p:cNvSpPr/>
          <p:nvPr/>
        </p:nvSpPr>
        <p:spPr>
          <a:xfrm>
            <a:off x="3510970" y="4481883"/>
            <a:ext cx="1005840"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a:t>
            </a:r>
          </a:p>
        </p:txBody>
      </p:sp>
      <p:sp>
        <p:nvSpPr>
          <p:cNvPr id="25" name="Rectangle 24">
            <a:extLst>
              <a:ext uri="{FF2B5EF4-FFF2-40B4-BE49-F238E27FC236}">
                <a16:creationId xmlns:a16="http://schemas.microsoft.com/office/drawing/2014/main" id="{62D9A53F-200A-6742-4045-E5ACB3C12007}"/>
              </a:ext>
            </a:extLst>
          </p:cNvPr>
          <p:cNvSpPr/>
          <p:nvPr/>
        </p:nvSpPr>
        <p:spPr>
          <a:xfrm>
            <a:off x="5639802" y="4481883"/>
            <a:ext cx="1005840"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a:t>
            </a:r>
          </a:p>
        </p:txBody>
      </p:sp>
      <p:sp>
        <p:nvSpPr>
          <p:cNvPr id="26" name="Rectangle 25">
            <a:extLst>
              <a:ext uri="{FF2B5EF4-FFF2-40B4-BE49-F238E27FC236}">
                <a16:creationId xmlns:a16="http://schemas.microsoft.com/office/drawing/2014/main" id="{1AA2183C-9CCF-F977-6367-685ADE71333A}"/>
              </a:ext>
            </a:extLst>
          </p:cNvPr>
          <p:cNvSpPr/>
          <p:nvPr/>
        </p:nvSpPr>
        <p:spPr>
          <a:xfrm>
            <a:off x="1447266" y="5017141"/>
            <a:ext cx="1001153"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a:t>
            </a:r>
          </a:p>
        </p:txBody>
      </p:sp>
      <p:sp>
        <p:nvSpPr>
          <p:cNvPr id="27" name="Rectangle 26">
            <a:extLst>
              <a:ext uri="{FF2B5EF4-FFF2-40B4-BE49-F238E27FC236}">
                <a16:creationId xmlns:a16="http://schemas.microsoft.com/office/drawing/2014/main" id="{8EC1CAF6-42A5-CA60-B7B3-ECF2F74B118C}"/>
              </a:ext>
            </a:extLst>
          </p:cNvPr>
          <p:cNvSpPr/>
          <p:nvPr/>
        </p:nvSpPr>
        <p:spPr>
          <a:xfrm>
            <a:off x="3510969" y="5017142"/>
            <a:ext cx="1005840"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a:t>
            </a:r>
          </a:p>
        </p:txBody>
      </p:sp>
      <p:sp>
        <p:nvSpPr>
          <p:cNvPr id="28" name="Rectangle 27">
            <a:extLst>
              <a:ext uri="{FF2B5EF4-FFF2-40B4-BE49-F238E27FC236}">
                <a16:creationId xmlns:a16="http://schemas.microsoft.com/office/drawing/2014/main" id="{6C696242-5D26-3A36-71B9-709E41260DFF}"/>
              </a:ext>
            </a:extLst>
          </p:cNvPr>
          <p:cNvSpPr/>
          <p:nvPr/>
        </p:nvSpPr>
        <p:spPr>
          <a:xfrm>
            <a:off x="5639801" y="5017142"/>
            <a:ext cx="1005840"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a:t>
            </a:r>
          </a:p>
        </p:txBody>
      </p:sp>
      <p:sp>
        <p:nvSpPr>
          <p:cNvPr id="29" name="Rectangle 28">
            <a:extLst>
              <a:ext uri="{FF2B5EF4-FFF2-40B4-BE49-F238E27FC236}">
                <a16:creationId xmlns:a16="http://schemas.microsoft.com/office/drawing/2014/main" id="{592C26C5-42EB-B2A8-8469-3607333E0213}"/>
              </a:ext>
            </a:extLst>
          </p:cNvPr>
          <p:cNvSpPr/>
          <p:nvPr/>
        </p:nvSpPr>
        <p:spPr>
          <a:xfrm>
            <a:off x="1447266" y="5552398"/>
            <a:ext cx="1001153"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a:t>
            </a:r>
          </a:p>
        </p:txBody>
      </p:sp>
      <p:sp>
        <p:nvSpPr>
          <p:cNvPr id="30" name="Rectangle 29">
            <a:extLst>
              <a:ext uri="{FF2B5EF4-FFF2-40B4-BE49-F238E27FC236}">
                <a16:creationId xmlns:a16="http://schemas.microsoft.com/office/drawing/2014/main" id="{CE536A31-680A-5F6A-D046-9AA9091428DC}"/>
              </a:ext>
            </a:extLst>
          </p:cNvPr>
          <p:cNvSpPr/>
          <p:nvPr/>
        </p:nvSpPr>
        <p:spPr>
          <a:xfrm>
            <a:off x="3510969" y="5552399"/>
            <a:ext cx="1005840"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a:t>
            </a:r>
          </a:p>
        </p:txBody>
      </p:sp>
      <p:sp>
        <p:nvSpPr>
          <p:cNvPr id="31" name="Rectangle 30">
            <a:extLst>
              <a:ext uri="{FF2B5EF4-FFF2-40B4-BE49-F238E27FC236}">
                <a16:creationId xmlns:a16="http://schemas.microsoft.com/office/drawing/2014/main" id="{56E7619D-E80A-96F7-FD09-481D63919AC0}"/>
              </a:ext>
            </a:extLst>
          </p:cNvPr>
          <p:cNvSpPr/>
          <p:nvPr/>
        </p:nvSpPr>
        <p:spPr>
          <a:xfrm>
            <a:off x="5639801" y="5552399"/>
            <a:ext cx="1005840"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0.1</a:t>
            </a:r>
          </a:p>
        </p:txBody>
      </p:sp>
      <p:sp>
        <p:nvSpPr>
          <p:cNvPr id="32" name="Rectangle 31">
            <a:extLst>
              <a:ext uri="{FF2B5EF4-FFF2-40B4-BE49-F238E27FC236}">
                <a16:creationId xmlns:a16="http://schemas.microsoft.com/office/drawing/2014/main" id="{432D6CA7-5E8B-2773-3D61-671FC70C57E3}"/>
              </a:ext>
            </a:extLst>
          </p:cNvPr>
          <p:cNvSpPr/>
          <p:nvPr/>
        </p:nvSpPr>
        <p:spPr>
          <a:xfrm>
            <a:off x="1447266" y="6070762"/>
            <a:ext cx="1001485"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a:t>
            </a:r>
          </a:p>
        </p:txBody>
      </p:sp>
      <p:sp>
        <p:nvSpPr>
          <p:cNvPr id="33" name="Rectangle 32">
            <a:extLst>
              <a:ext uri="{FF2B5EF4-FFF2-40B4-BE49-F238E27FC236}">
                <a16:creationId xmlns:a16="http://schemas.microsoft.com/office/drawing/2014/main" id="{525F793F-20A5-58B7-2DEA-D1660DF12D89}"/>
              </a:ext>
            </a:extLst>
          </p:cNvPr>
          <p:cNvSpPr/>
          <p:nvPr/>
        </p:nvSpPr>
        <p:spPr>
          <a:xfrm>
            <a:off x="3510970" y="6070762"/>
            <a:ext cx="1005840"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a:t>
            </a:r>
          </a:p>
        </p:txBody>
      </p:sp>
      <p:sp>
        <p:nvSpPr>
          <p:cNvPr id="34" name="Rectangle 33">
            <a:extLst>
              <a:ext uri="{FF2B5EF4-FFF2-40B4-BE49-F238E27FC236}">
                <a16:creationId xmlns:a16="http://schemas.microsoft.com/office/drawing/2014/main" id="{D0EE3D9D-3F5C-1CB1-024F-11FBB26F989B}"/>
              </a:ext>
            </a:extLst>
          </p:cNvPr>
          <p:cNvSpPr/>
          <p:nvPr/>
        </p:nvSpPr>
        <p:spPr>
          <a:xfrm>
            <a:off x="5639802" y="6070762"/>
            <a:ext cx="1005840"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a:t>
            </a:r>
          </a:p>
        </p:txBody>
      </p:sp>
      <p:sp>
        <p:nvSpPr>
          <p:cNvPr id="2" name="TextBox 1">
            <a:extLst>
              <a:ext uri="{FF2B5EF4-FFF2-40B4-BE49-F238E27FC236}">
                <a16:creationId xmlns:a16="http://schemas.microsoft.com/office/drawing/2014/main" id="{1A94B7F8-FA0E-05EC-1BA7-684BB0F15DCD}"/>
              </a:ext>
            </a:extLst>
          </p:cNvPr>
          <p:cNvSpPr txBox="1"/>
          <p:nvPr/>
        </p:nvSpPr>
        <p:spPr>
          <a:xfrm>
            <a:off x="389230" y="887137"/>
            <a:ext cx="7097486" cy="3231654"/>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How is the number 4,002.7 written in expanded notation? Move the correct answer to each box. Not all answers will be used.</a:t>
            </a: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(4 x           ) + (2 x            ) + (7 x            )</a:t>
            </a:r>
          </a:p>
        </p:txBody>
      </p:sp>
      <p:sp>
        <p:nvSpPr>
          <p:cNvPr id="6" name="Rectangle 5">
            <a:extLst>
              <a:ext uri="{FF2B5EF4-FFF2-40B4-BE49-F238E27FC236}">
                <a16:creationId xmlns:a16="http://schemas.microsoft.com/office/drawing/2014/main" id="{E9D19D30-D89A-2DCC-4457-C442ECF0F6C0}"/>
              </a:ext>
            </a:extLst>
          </p:cNvPr>
          <p:cNvSpPr/>
          <p:nvPr/>
        </p:nvSpPr>
        <p:spPr>
          <a:xfrm>
            <a:off x="1144674" y="3721723"/>
            <a:ext cx="648501" cy="2686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5" name="Rectangle 34">
            <a:extLst>
              <a:ext uri="{FF2B5EF4-FFF2-40B4-BE49-F238E27FC236}">
                <a16:creationId xmlns:a16="http://schemas.microsoft.com/office/drawing/2014/main" id="{CFEF3975-0261-ADB9-6C79-62F853ABE67D}"/>
              </a:ext>
            </a:extLst>
          </p:cNvPr>
          <p:cNvSpPr/>
          <p:nvPr/>
        </p:nvSpPr>
        <p:spPr>
          <a:xfrm>
            <a:off x="3110901" y="3705431"/>
            <a:ext cx="609281" cy="2798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6" name="Rectangle 35">
            <a:extLst>
              <a:ext uri="{FF2B5EF4-FFF2-40B4-BE49-F238E27FC236}">
                <a16:creationId xmlns:a16="http://schemas.microsoft.com/office/drawing/2014/main" id="{0A2BF68B-D635-9D34-D8D4-A1E493128C5B}"/>
              </a:ext>
            </a:extLst>
          </p:cNvPr>
          <p:cNvSpPr/>
          <p:nvPr/>
        </p:nvSpPr>
        <p:spPr>
          <a:xfrm>
            <a:off x="4936055" y="3699311"/>
            <a:ext cx="670912" cy="2910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7" name="Rectangle 36">
            <a:extLst>
              <a:ext uri="{FF2B5EF4-FFF2-40B4-BE49-F238E27FC236}">
                <a16:creationId xmlns:a16="http://schemas.microsoft.com/office/drawing/2014/main" id="{19F15684-666E-A1FD-6C6F-219E9ED0C375}"/>
              </a:ext>
            </a:extLst>
          </p:cNvPr>
          <p:cNvSpPr/>
          <p:nvPr/>
        </p:nvSpPr>
        <p:spPr>
          <a:xfrm>
            <a:off x="1325509" y="2250777"/>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0.1</a:t>
            </a:r>
          </a:p>
        </p:txBody>
      </p:sp>
      <p:sp>
        <p:nvSpPr>
          <p:cNvPr id="38" name="Rectangle 37">
            <a:extLst>
              <a:ext uri="{FF2B5EF4-FFF2-40B4-BE49-F238E27FC236}">
                <a16:creationId xmlns:a16="http://schemas.microsoft.com/office/drawing/2014/main" id="{64E4AD38-EDC1-2DE8-8934-488FBC1A6969}"/>
              </a:ext>
            </a:extLst>
          </p:cNvPr>
          <p:cNvSpPr/>
          <p:nvPr/>
        </p:nvSpPr>
        <p:spPr>
          <a:xfrm>
            <a:off x="4210585" y="2250777"/>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0.01</a:t>
            </a:r>
          </a:p>
        </p:txBody>
      </p:sp>
      <p:sp>
        <p:nvSpPr>
          <p:cNvPr id="39" name="Rectangle 38">
            <a:extLst>
              <a:ext uri="{FF2B5EF4-FFF2-40B4-BE49-F238E27FC236}">
                <a16:creationId xmlns:a16="http://schemas.microsoft.com/office/drawing/2014/main" id="{86051C6C-A3CE-60D7-FFD1-1A994004447F}"/>
              </a:ext>
            </a:extLst>
          </p:cNvPr>
          <p:cNvSpPr/>
          <p:nvPr/>
        </p:nvSpPr>
        <p:spPr>
          <a:xfrm>
            <a:off x="2218229" y="2250777"/>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a:t>
            </a:r>
          </a:p>
        </p:txBody>
      </p:sp>
      <p:sp>
        <p:nvSpPr>
          <p:cNvPr id="40" name="Rectangle 39">
            <a:extLst>
              <a:ext uri="{FF2B5EF4-FFF2-40B4-BE49-F238E27FC236}">
                <a16:creationId xmlns:a16="http://schemas.microsoft.com/office/drawing/2014/main" id="{94694DBC-23E8-45CA-111D-C995B9E34B2F}"/>
              </a:ext>
            </a:extLst>
          </p:cNvPr>
          <p:cNvSpPr/>
          <p:nvPr/>
        </p:nvSpPr>
        <p:spPr>
          <a:xfrm>
            <a:off x="3122687" y="2250777"/>
            <a:ext cx="1001485"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a:t>
            </a:r>
          </a:p>
        </p:txBody>
      </p:sp>
      <p:sp>
        <p:nvSpPr>
          <p:cNvPr id="41" name="Rectangle 40">
            <a:extLst>
              <a:ext uri="{FF2B5EF4-FFF2-40B4-BE49-F238E27FC236}">
                <a16:creationId xmlns:a16="http://schemas.microsoft.com/office/drawing/2014/main" id="{6BE5AE23-FE13-5333-FD73-48406A385CB4}"/>
              </a:ext>
            </a:extLst>
          </p:cNvPr>
          <p:cNvSpPr/>
          <p:nvPr/>
        </p:nvSpPr>
        <p:spPr>
          <a:xfrm>
            <a:off x="5103301" y="2250777"/>
            <a:ext cx="1554480" cy="39319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1,000,000</a:t>
            </a:r>
          </a:p>
        </p:txBody>
      </p:sp>
      <p:sp>
        <p:nvSpPr>
          <p:cNvPr id="42" name="Rectangle 41">
            <a:extLst>
              <a:ext uri="{FF2B5EF4-FFF2-40B4-BE49-F238E27FC236}">
                <a16:creationId xmlns:a16="http://schemas.microsoft.com/office/drawing/2014/main" id="{B17B6B96-6BBC-5DFB-0ED2-3E6AF6FB377E}"/>
              </a:ext>
            </a:extLst>
          </p:cNvPr>
          <p:cNvSpPr/>
          <p:nvPr/>
        </p:nvSpPr>
        <p:spPr>
          <a:xfrm>
            <a:off x="1692147" y="2788145"/>
            <a:ext cx="1001485"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a:t>
            </a:r>
          </a:p>
        </p:txBody>
      </p:sp>
      <p:sp>
        <p:nvSpPr>
          <p:cNvPr id="43" name="Rectangle 42">
            <a:extLst>
              <a:ext uri="{FF2B5EF4-FFF2-40B4-BE49-F238E27FC236}">
                <a16:creationId xmlns:a16="http://schemas.microsoft.com/office/drawing/2014/main" id="{901027E3-0C53-4E4A-522E-B3AEC9E4C61C}"/>
              </a:ext>
            </a:extLst>
          </p:cNvPr>
          <p:cNvSpPr/>
          <p:nvPr/>
        </p:nvSpPr>
        <p:spPr>
          <a:xfrm>
            <a:off x="2796361" y="2788145"/>
            <a:ext cx="1001485"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a:t>
            </a:r>
          </a:p>
        </p:txBody>
      </p:sp>
      <p:sp>
        <p:nvSpPr>
          <p:cNvPr id="44" name="Rectangle 43">
            <a:extLst>
              <a:ext uri="{FF2B5EF4-FFF2-40B4-BE49-F238E27FC236}">
                <a16:creationId xmlns:a16="http://schemas.microsoft.com/office/drawing/2014/main" id="{D983871F-EC94-E170-7998-2C355631CEC0}"/>
              </a:ext>
            </a:extLst>
          </p:cNvPr>
          <p:cNvSpPr/>
          <p:nvPr/>
        </p:nvSpPr>
        <p:spPr>
          <a:xfrm>
            <a:off x="3867954" y="2788145"/>
            <a:ext cx="1110016"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a:t>
            </a:r>
          </a:p>
        </p:txBody>
      </p:sp>
      <p:sp>
        <p:nvSpPr>
          <p:cNvPr id="45" name="Rectangle 44">
            <a:extLst>
              <a:ext uri="{FF2B5EF4-FFF2-40B4-BE49-F238E27FC236}">
                <a16:creationId xmlns:a16="http://schemas.microsoft.com/office/drawing/2014/main" id="{EA4E2080-C40C-B4A6-1DD1-1CF75195F1FF}"/>
              </a:ext>
            </a:extLst>
          </p:cNvPr>
          <p:cNvSpPr/>
          <p:nvPr/>
        </p:nvSpPr>
        <p:spPr>
          <a:xfrm>
            <a:off x="5057330" y="2788145"/>
            <a:ext cx="1257866"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100,000</a:t>
            </a:r>
          </a:p>
        </p:txBody>
      </p:sp>
      <p:sp>
        <p:nvSpPr>
          <p:cNvPr id="19" name="TextBox 18">
            <a:extLst>
              <a:ext uri="{FF2B5EF4-FFF2-40B4-BE49-F238E27FC236}">
                <a16:creationId xmlns:a16="http://schemas.microsoft.com/office/drawing/2014/main" id="{2178A796-66BD-A71F-8F96-E49CE30A7CDF}"/>
              </a:ext>
            </a:extLst>
          </p:cNvPr>
          <p:cNvSpPr txBox="1"/>
          <p:nvPr/>
        </p:nvSpPr>
        <p:spPr>
          <a:xfrm>
            <a:off x="389230" y="4477601"/>
            <a:ext cx="7097486" cy="369332"/>
          </a:xfrm>
          <a:prstGeom prst="rect">
            <a:avLst/>
          </a:prstGeom>
          <a:noFill/>
          <a:ln w="28575">
            <a:solidFill>
              <a:srgbClr val="005EA0"/>
            </a:solidFill>
            <a:prstDash val="solid"/>
          </a:ln>
        </p:spPr>
        <p:txBody>
          <a:bodyPr wrap="square" rtlCol="0">
            <a:spAutoFit/>
          </a:bodyPr>
          <a:lstStyle/>
          <a:p>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(4 x              ) + (2 x              )  + (7 x              )</a:t>
            </a:r>
          </a:p>
        </p:txBody>
      </p:sp>
      <p:sp>
        <p:nvSpPr>
          <p:cNvPr id="20" name="TextBox 19">
            <a:extLst>
              <a:ext uri="{FF2B5EF4-FFF2-40B4-BE49-F238E27FC236}">
                <a16:creationId xmlns:a16="http://schemas.microsoft.com/office/drawing/2014/main" id="{2D2F97FA-E565-3D9D-EECC-BD278FE87B43}"/>
              </a:ext>
            </a:extLst>
          </p:cNvPr>
          <p:cNvSpPr txBox="1"/>
          <p:nvPr/>
        </p:nvSpPr>
        <p:spPr>
          <a:xfrm>
            <a:off x="389230" y="5009144"/>
            <a:ext cx="7097486" cy="369332"/>
          </a:xfrm>
          <a:prstGeom prst="rect">
            <a:avLst/>
          </a:prstGeom>
          <a:noFill/>
          <a:ln w="28575">
            <a:solidFill>
              <a:srgbClr val="00B050"/>
            </a:solidFill>
            <a:prstDash val="solid"/>
          </a:ln>
        </p:spPr>
        <p:txBody>
          <a:bodyPr wrap="square" rtlCol="0">
            <a:spAutoFit/>
          </a:bodyPr>
          <a:lstStyle/>
          <a:p>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(4 x              ) + (2 x              )  + (7 x              )</a:t>
            </a:r>
          </a:p>
        </p:txBody>
      </p:sp>
      <p:sp>
        <p:nvSpPr>
          <p:cNvPr id="21" name="TextBox 20">
            <a:extLst>
              <a:ext uri="{FF2B5EF4-FFF2-40B4-BE49-F238E27FC236}">
                <a16:creationId xmlns:a16="http://schemas.microsoft.com/office/drawing/2014/main" id="{46ACA0E5-B44F-9998-0985-E411E868DBDC}"/>
              </a:ext>
            </a:extLst>
          </p:cNvPr>
          <p:cNvSpPr txBox="1"/>
          <p:nvPr/>
        </p:nvSpPr>
        <p:spPr>
          <a:xfrm>
            <a:off x="389230" y="5540687"/>
            <a:ext cx="7097486" cy="369332"/>
          </a:xfrm>
          <a:prstGeom prst="rect">
            <a:avLst/>
          </a:prstGeom>
          <a:noFill/>
          <a:ln w="28575">
            <a:solidFill>
              <a:schemeClr val="accent2"/>
            </a:solidFill>
            <a:prstDash val="solid"/>
          </a:ln>
        </p:spPr>
        <p:txBody>
          <a:bodyPr wrap="square" rtlCol="0">
            <a:spAutoFit/>
          </a:bodyPr>
          <a:lstStyle/>
          <a:p>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(4 x              ) + (2 x              )  + (7 x              )</a:t>
            </a:r>
          </a:p>
        </p:txBody>
      </p:sp>
      <p:sp>
        <p:nvSpPr>
          <p:cNvPr id="22" name="TextBox 21">
            <a:extLst>
              <a:ext uri="{FF2B5EF4-FFF2-40B4-BE49-F238E27FC236}">
                <a16:creationId xmlns:a16="http://schemas.microsoft.com/office/drawing/2014/main" id="{EDAEDEAB-F503-6733-C073-A93F6B81E0BB}"/>
              </a:ext>
            </a:extLst>
          </p:cNvPr>
          <p:cNvSpPr txBox="1"/>
          <p:nvPr/>
        </p:nvSpPr>
        <p:spPr>
          <a:xfrm>
            <a:off x="369352" y="6072231"/>
            <a:ext cx="7097486" cy="369332"/>
          </a:xfrm>
          <a:prstGeom prst="rect">
            <a:avLst/>
          </a:prstGeom>
          <a:noFill/>
          <a:ln w="28575">
            <a:solidFill>
              <a:schemeClr val="accent5">
                <a:lumMod val="60000"/>
                <a:lumOff val="40000"/>
              </a:schemeClr>
            </a:solidFill>
            <a:prstDash val="solid"/>
          </a:ln>
        </p:spPr>
        <p:txBody>
          <a:bodyPr wrap="square" rtlCol="0">
            <a:spAutoFit/>
          </a:bodyPr>
          <a:lstStyle/>
          <a:p>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(4 x              ) + (2 x              )  + (7 x              )</a:t>
            </a:r>
          </a:p>
        </p:txBody>
      </p:sp>
    </p:spTree>
    <p:extLst>
      <p:ext uri="{BB962C8B-B14F-4D97-AF65-F5344CB8AC3E}">
        <p14:creationId xmlns:p14="http://schemas.microsoft.com/office/powerpoint/2010/main" val="87493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DA20E2-F6BE-D3E5-D4A5-19394B43ABB0}"/>
              </a:ext>
            </a:extLst>
          </p:cNvPr>
          <p:cNvSpPr>
            <a:spLocks noGrp="1"/>
          </p:cNvSpPr>
          <p:nvPr>
            <p:ph type="subTitle" idx="1"/>
          </p:nvPr>
        </p:nvSpPr>
        <p:spPr/>
        <p:txBody>
          <a:bodyPr/>
          <a:lstStyle/>
          <a:p>
            <a:r>
              <a:rPr lang="en-US" dirty="0"/>
              <a:t>think it up</a:t>
            </a:r>
          </a:p>
        </p:txBody>
      </p:sp>
    </p:spTree>
    <p:extLst>
      <p:ext uri="{BB962C8B-B14F-4D97-AF65-F5344CB8AC3E}">
        <p14:creationId xmlns:p14="http://schemas.microsoft.com/office/powerpoint/2010/main" val="250918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50DE24A2-923E-C6A0-8E00-97623BDC1844}"/>
              </a:ext>
            </a:extLst>
          </p:cNvPr>
          <p:cNvSpPr/>
          <p:nvPr/>
        </p:nvSpPr>
        <p:spPr>
          <a:xfrm>
            <a:off x="623074" y="3721238"/>
            <a:ext cx="2989559" cy="1192756"/>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if there was a </a:t>
            </a:r>
            <a:r>
              <a:rPr lang="en-US" b="1" dirty="0">
                <a:solidFill>
                  <a:schemeClr val="tx1"/>
                </a:solidFill>
                <a:latin typeface="Century Gothic"/>
              </a:rPr>
              <a:t>zero behind the 7</a:t>
            </a:r>
            <a:r>
              <a:rPr lang="en-US" dirty="0">
                <a:solidFill>
                  <a:schemeClr val="tx1"/>
                </a:solidFill>
                <a:latin typeface="Century Gothic"/>
              </a:rPr>
              <a:t>, would that change the value?</a:t>
            </a:r>
          </a:p>
        </p:txBody>
      </p:sp>
      <p:sp>
        <p:nvSpPr>
          <p:cNvPr id="3" name="Rounded Rectangular Callout 3">
            <a:extLst>
              <a:ext uri="{FF2B5EF4-FFF2-40B4-BE49-F238E27FC236}">
                <a16:creationId xmlns:a16="http://schemas.microsoft.com/office/drawing/2014/main" id="{0D0B2114-043D-2DEF-8B73-2F305D133F8D}"/>
              </a:ext>
            </a:extLst>
          </p:cNvPr>
          <p:cNvSpPr/>
          <p:nvPr/>
        </p:nvSpPr>
        <p:spPr>
          <a:xfrm>
            <a:off x="623074" y="1620823"/>
            <a:ext cx="2989558" cy="99105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how will this help </a:t>
            </a:r>
            <a:r>
              <a:rPr lang="en-US">
                <a:solidFill>
                  <a:schemeClr val="tx1"/>
                </a:solidFill>
                <a:latin typeface="Century Gothic"/>
              </a:rPr>
              <a:t>connect with </a:t>
            </a:r>
            <a:r>
              <a:rPr lang="en-US" b="1">
                <a:solidFill>
                  <a:schemeClr val="tx1"/>
                </a:solidFill>
                <a:latin typeface="Century Gothic"/>
              </a:rPr>
              <a:t>written form</a:t>
            </a:r>
            <a:r>
              <a:rPr lang="en-US">
                <a:solidFill>
                  <a:schemeClr val="tx1"/>
                </a:solidFill>
                <a:latin typeface="Century Gothic"/>
              </a:rPr>
              <a:t>?</a:t>
            </a:r>
            <a:endParaRPr lang="en-US" dirty="0">
              <a:solidFill>
                <a:schemeClr val="tx1"/>
              </a:solidFill>
              <a:latin typeface="Century Gothic"/>
            </a:endParaRPr>
          </a:p>
        </p:txBody>
      </p:sp>
      <p:sp>
        <p:nvSpPr>
          <p:cNvPr id="8" name="TextBox 7">
            <a:extLst>
              <a:ext uri="{FF2B5EF4-FFF2-40B4-BE49-F238E27FC236}">
                <a16:creationId xmlns:a16="http://schemas.microsoft.com/office/drawing/2014/main" id="{10272F51-BBE2-239E-4754-5D1946FA05F3}"/>
              </a:ext>
            </a:extLst>
          </p:cNvPr>
          <p:cNvSpPr txBox="1"/>
          <p:nvPr/>
        </p:nvSpPr>
        <p:spPr>
          <a:xfrm>
            <a:off x="5441659" y="1720840"/>
            <a:ext cx="5563205" cy="3508653"/>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How is the number 4,002.7 written in expanded notation? Move the correct answer to each box. Not all answers will be used.</a:t>
            </a: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(4 x           ) + (2 </a:t>
            </a:r>
            <a:r>
              <a:rPr lang="en-US">
                <a:latin typeface="Verdana" panose="020B0604030504040204" pitchFamily="34" charset="0"/>
                <a:ea typeface="Verdana" panose="020B0604030504040204" pitchFamily="34" charset="0"/>
              </a:rPr>
              <a:t>x           </a:t>
            </a:r>
            <a:r>
              <a:rPr lang="en-US" dirty="0">
                <a:latin typeface="Verdana" panose="020B0604030504040204" pitchFamily="34" charset="0"/>
                <a:ea typeface="Verdana" panose="020B0604030504040204" pitchFamily="34" charset="0"/>
              </a:rPr>
              <a:t>) + (7 </a:t>
            </a:r>
            <a:r>
              <a:rPr lang="en-US">
                <a:latin typeface="Verdana" panose="020B0604030504040204" pitchFamily="34" charset="0"/>
                <a:ea typeface="Verdana" panose="020B0604030504040204" pitchFamily="34" charset="0"/>
              </a:rPr>
              <a:t>x           )</a:t>
            </a:r>
            <a:endParaRPr lang="en-US" dirty="0">
              <a:latin typeface="Verdana" panose="020B0604030504040204" pitchFamily="34" charset="0"/>
              <a:ea typeface="Verdana" panose="020B0604030504040204" pitchFamily="34" charset="0"/>
            </a:endParaRPr>
          </a:p>
        </p:txBody>
      </p:sp>
      <p:sp>
        <p:nvSpPr>
          <p:cNvPr id="19" name="Rectangle 18">
            <a:extLst>
              <a:ext uri="{FF2B5EF4-FFF2-40B4-BE49-F238E27FC236}">
                <a16:creationId xmlns:a16="http://schemas.microsoft.com/office/drawing/2014/main" id="{00D382BA-06FD-345D-6F72-867A955E3FFD}"/>
              </a:ext>
            </a:extLst>
          </p:cNvPr>
          <p:cNvSpPr/>
          <p:nvPr/>
        </p:nvSpPr>
        <p:spPr>
          <a:xfrm>
            <a:off x="6197103" y="4837908"/>
            <a:ext cx="648501" cy="2686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Rectangle 19">
            <a:extLst>
              <a:ext uri="{FF2B5EF4-FFF2-40B4-BE49-F238E27FC236}">
                <a16:creationId xmlns:a16="http://schemas.microsoft.com/office/drawing/2014/main" id="{4FC79B05-CA29-DEC5-13B5-80259DB66851}"/>
              </a:ext>
            </a:extLst>
          </p:cNvPr>
          <p:cNvSpPr/>
          <p:nvPr/>
        </p:nvSpPr>
        <p:spPr>
          <a:xfrm>
            <a:off x="8079106" y="4821616"/>
            <a:ext cx="609281" cy="2798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ectangle 20">
            <a:extLst>
              <a:ext uri="{FF2B5EF4-FFF2-40B4-BE49-F238E27FC236}">
                <a16:creationId xmlns:a16="http://schemas.microsoft.com/office/drawing/2014/main" id="{C67F7B48-4F87-9FA9-F608-CF9A8B8EA13B}"/>
              </a:ext>
            </a:extLst>
          </p:cNvPr>
          <p:cNvSpPr/>
          <p:nvPr/>
        </p:nvSpPr>
        <p:spPr>
          <a:xfrm>
            <a:off x="9844100" y="4815496"/>
            <a:ext cx="670912" cy="2910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Rectangle 21">
            <a:extLst>
              <a:ext uri="{FF2B5EF4-FFF2-40B4-BE49-F238E27FC236}">
                <a16:creationId xmlns:a16="http://schemas.microsoft.com/office/drawing/2014/main" id="{3A57273D-D297-1DC4-9D5F-7C2C00448719}"/>
              </a:ext>
            </a:extLst>
          </p:cNvPr>
          <p:cNvSpPr/>
          <p:nvPr/>
        </p:nvSpPr>
        <p:spPr>
          <a:xfrm>
            <a:off x="5562929" y="3183870"/>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0.1</a:t>
            </a:r>
          </a:p>
        </p:txBody>
      </p:sp>
      <p:sp>
        <p:nvSpPr>
          <p:cNvPr id="23" name="Rectangle 22">
            <a:extLst>
              <a:ext uri="{FF2B5EF4-FFF2-40B4-BE49-F238E27FC236}">
                <a16:creationId xmlns:a16="http://schemas.microsoft.com/office/drawing/2014/main" id="{CBE425A8-3D27-8189-BFAA-7803B59D3C99}"/>
              </a:ext>
            </a:extLst>
          </p:cNvPr>
          <p:cNvSpPr/>
          <p:nvPr/>
        </p:nvSpPr>
        <p:spPr>
          <a:xfrm>
            <a:off x="8448005" y="3183870"/>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0.01</a:t>
            </a:r>
          </a:p>
        </p:txBody>
      </p:sp>
      <p:sp>
        <p:nvSpPr>
          <p:cNvPr id="24" name="Rectangle 23">
            <a:extLst>
              <a:ext uri="{FF2B5EF4-FFF2-40B4-BE49-F238E27FC236}">
                <a16:creationId xmlns:a16="http://schemas.microsoft.com/office/drawing/2014/main" id="{4F1FE9D0-9A29-A30B-8053-F43A7BA224CA}"/>
              </a:ext>
            </a:extLst>
          </p:cNvPr>
          <p:cNvSpPr/>
          <p:nvPr/>
        </p:nvSpPr>
        <p:spPr>
          <a:xfrm>
            <a:off x="6455649" y="3183870"/>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a:t>
            </a:r>
          </a:p>
        </p:txBody>
      </p:sp>
      <p:sp>
        <p:nvSpPr>
          <p:cNvPr id="25" name="Rectangle 24">
            <a:extLst>
              <a:ext uri="{FF2B5EF4-FFF2-40B4-BE49-F238E27FC236}">
                <a16:creationId xmlns:a16="http://schemas.microsoft.com/office/drawing/2014/main" id="{8F3BDA8C-364E-CF62-A321-88551F03390A}"/>
              </a:ext>
            </a:extLst>
          </p:cNvPr>
          <p:cNvSpPr/>
          <p:nvPr/>
        </p:nvSpPr>
        <p:spPr>
          <a:xfrm>
            <a:off x="7360107" y="3183870"/>
            <a:ext cx="1001485"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a:t>
            </a:r>
          </a:p>
        </p:txBody>
      </p:sp>
      <p:sp>
        <p:nvSpPr>
          <p:cNvPr id="26" name="Rectangle 25">
            <a:extLst>
              <a:ext uri="{FF2B5EF4-FFF2-40B4-BE49-F238E27FC236}">
                <a16:creationId xmlns:a16="http://schemas.microsoft.com/office/drawing/2014/main" id="{12AF22AC-F0C9-134C-57A1-C8A43C192493}"/>
              </a:ext>
            </a:extLst>
          </p:cNvPr>
          <p:cNvSpPr/>
          <p:nvPr/>
        </p:nvSpPr>
        <p:spPr>
          <a:xfrm>
            <a:off x="9340721" y="3183870"/>
            <a:ext cx="1554480" cy="39319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1,000,000</a:t>
            </a:r>
          </a:p>
        </p:txBody>
      </p:sp>
      <p:sp>
        <p:nvSpPr>
          <p:cNvPr id="27" name="Rectangle 26">
            <a:extLst>
              <a:ext uri="{FF2B5EF4-FFF2-40B4-BE49-F238E27FC236}">
                <a16:creationId xmlns:a16="http://schemas.microsoft.com/office/drawing/2014/main" id="{9A728D73-D710-C852-08B6-AD566F38E256}"/>
              </a:ext>
            </a:extLst>
          </p:cNvPr>
          <p:cNvSpPr/>
          <p:nvPr/>
        </p:nvSpPr>
        <p:spPr>
          <a:xfrm>
            <a:off x="5929567" y="3721238"/>
            <a:ext cx="1001485"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a:t>
            </a:r>
          </a:p>
        </p:txBody>
      </p:sp>
      <p:sp>
        <p:nvSpPr>
          <p:cNvPr id="28" name="Rectangle 27">
            <a:extLst>
              <a:ext uri="{FF2B5EF4-FFF2-40B4-BE49-F238E27FC236}">
                <a16:creationId xmlns:a16="http://schemas.microsoft.com/office/drawing/2014/main" id="{31CA3455-1C03-B55A-C5D1-CB5F4797CF2A}"/>
              </a:ext>
            </a:extLst>
          </p:cNvPr>
          <p:cNvSpPr/>
          <p:nvPr/>
        </p:nvSpPr>
        <p:spPr>
          <a:xfrm>
            <a:off x="7033781" y="3721238"/>
            <a:ext cx="1001485"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a:t>
            </a:r>
          </a:p>
        </p:txBody>
      </p:sp>
      <p:sp>
        <p:nvSpPr>
          <p:cNvPr id="29" name="Rectangle 28">
            <a:extLst>
              <a:ext uri="{FF2B5EF4-FFF2-40B4-BE49-F238E27FC236}">
                <a16:creationId xmlns:a16="http://schemas.microsoft.com/office/drawing/2014/main" id="{9107A9AA-F180-EE6F-8DCE-3D4718DB6870}"/>
              </a:ext>
            </a:extLst>
          </p:cNvPr>
          <p:cNvSpPr/>
          <p:nvPr/>
        </p:nvSpPr>
        <p:spPr>
          <a:xfrm>
            <a:off x="8105374" y="3721238"/>
            <a:ext cx="1110016"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a:t>
            </a:r>
          </a:p>
        </p:txBody>
      </p:sp>
      <p:sp>
        <p:nvSpPr>
          <p:cNvPr id="30" name="Rectangle 29">
            <a:extLst>
              <a:ext uri="{FF2B5EF4-FFF2-40B4-BE49-F238E27FC236}">
                <a16:creationId xmlns:a16="http://schemas.microsoft.com/office/drawing/2014/main" id="{FF6D6424-C19F-443D-28C9-C29779328F8F}"/>
              </a:ext>
            </a:extLst>
          </p:cNvPr>
          <p:cNvSpPr/>
          <p:nvPr/>
        </p:nvSpPr>
        <p:spPr>
          <a:xfrm>
            <a:off x="9294750" y="3721238"/>
            <a:ext cx="1257866"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100,000</a:t>
            </a:r>
          </a:p>
        </p:txBody>
      </p:sp>
    </p:spTree>
    <p:extLst>
      <p:ext uri="{BB962C8B-B14F-4D97-AF65-F5344CB8AC3E}">
        <p14:creationId xmlns:p14="http://schemas.microsoft.com/office/powerpoint/2010/main" val="187338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2098686-B96A-C649-AA87-EAC85619C705}"/>
              </a:ext>
            </a:extLst>
          </p:cNvPr>
          <p:cNvSpPr txBox="1">
            <a:spLocks/>
          </p:cNvSpPr>
          <p:nvPr/>
        </p:nvSpPr>
        <p:spPr>
          <a:xfrm>
            <a:off x="170370" y="69398"/>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odd one out</a:t>
            </a:r>
          </a:p>
        </p:txBody>
      </p:sp>
      <p:cxnSp>
        <p:nvCxnSpPr>
          <p:cNvPr id="6" name="Straight Connector 5">
            <a:extLst>
              <a:ext uri="{FF2B5EF4-FFF2-40B4-BE49-F238E27FC236}">
                <a16:creationId xmlns:a16="http://schemas.microsoft.com/office/drawing/2014/main" id="{63D9D039-ADDC-4AE6-3C9B-6BC40BFCFFEF}"/>
              </a:ext>
            </a:extLst>
          </p:cNvPr>
          <p:cNvCxnSpPr>
            <a:cxnSpLocks/>
          </p:cNvCxnSpPr>
          <p:nvPr/>
        </p:nvCxnSpPr>
        <p:spPr>
          <a:xfrm>
            <a:off x="6096000" y="621230"/>
            <a:ext cx="0" cy="5715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3D275F-8AD1-3BC8-6F80-0C881FC2C76C}"/>
              </a:ext>
            </a:extLst>
          </p:cNvPr>
          <p:cNvCxnSpPr>
            <a:cxnSpLocks/>
          </p:cNvCxnSpPr>
          <p:nvPr/>
        </p:nvCxnSpPr>
        <p:spPr>
          <a:xfrm flipH="1">
            <a:off x="990600" y="3429000"/>
            <a:ext cx="102108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FBEFB97-5392-9AE1-46C3-3FC4146CE3E5}"/>
              </a:ext>
            </a:extLst>
          </p:cNvPr>
          <p:cNvSpPr txBox="1"/>
          <p:nvPr/>
        </p:nvSpPr>
        <p:spPr>
          <a:xfrm>
            <a:off x="6222381" y="643239"/>
            <a:ext cx="5806064" cy="2554545"/>
          </a:xfrm>
          <a:prstGeom prst="rect">
            <a:avLst/>
          </a:prstGeom>
          <a:noFill/>
          <a:ln w="28575">
            <a:solidFill>
              <a:schemeClr val="bg1">
                <a:lumMod val="75000"/>
              </a:schemeClr>
            </a:solidFill>
            <a:prstDash val="dash"/>
          </a:ln>
        </p:spPr>
        <p:txBody>
          <a:bodyPr wrap="square" rtlCol="0">
            <a:spAutoFit/>
          </a:bodyPr>
          <a:lstStyle/>
          <a:p>
            <a:r>
              <a:rPr lang="en-US" sz="1600" dirty="0">
                <a:latin typeface="Verdana" panose="020B0604030504040204" pitchFamily="34" charset="0"/>
                <a:ea typeface="Verdana" panose="020B0604030504040204" pitchFamily="34" charset="0"/>
              </a:rPr>
              <a:t>The expanded notation of a number is shown.</a:t>
            </a:r>
          </a:p>
          <a:p>
            <a:r>
              <a:rPr lang="en-US" sz="1600" dirty="0">
                <a:latin typeface="Verdana" panose="020B0604030504040204" pitchFamily="34" charset="0"/>
                <a:ea typeface="Verdana" panose="020B0604030504040204" pitchFamily="34" charset="0"/>
              </a:rPr>
              <a:t>(3 x 1,000) + (7 x 100) + (2 x 10) + (9 x 0.1) </a:t>
            </a:r>
            <a:r>
              <a:rPr lang="en-US" sz="1600">
                <a:latin typeface="Verdana" panose="020B0604030504040204" pitchFamily="34" charset="0"/>
                <a:ea typeface="Verdana" panose="020B0604030504040204" pitchFamily="34" charset="0"/>
              </a:rPr>
              <a:t>+ </a:t>
            </a:r>
            <a:br>
              <a:rPr lang="en-US" sz="1600">
                <a:latin typeface="Verdana" panose="020B0604030504040204" pitchFamily="34" charset="0"/>
                <a:ea typeface="Verdana" panose="020B0604030504040204" pitchFamily="34" charset="0"/>
              </a:rPr>
            </a:br>
            <a:r>
              <a:rPr lang="en-US" sz="1600">
                <a:latin typeface="Verdana" panose="020B0604030504040204" pitchFamily="34" charset="0"/>
                <a:ea typeface="Verdana" panose="020B0604030504040204" pitchFamily="34" charset="0"/>
              </a:rPr>
              <a:t>(</a:t>
            </a:r>
            <a:r>
              <a:rPr lang="en-US" sz="1600" dirty="0">
                <a:latin typeface="Verdana" panose="020B0604030504040204" pitchFamily="34" charset="0"/>
                <a:ea typeface="Verdana" panose="020B0604030504040204" pitchFamily="34" charset="0"/>
              </a:rPr>
              <a:t>6 + 0.01) What is the number in word form?</a:t>
            </a:r>
          </a:p>
          <a:p>
            <a:pPr marL="274320" indent="-274320"/>
            <a:r>
              <a:rPr lang="en-US" sz="1600" b="1" dirty="0">
                <a:latin typeface="Verdana" panose="020B0604030504040204" pitchFamily="34" charset="0"/>
                <a:ea typeface="Verdana" panose="020B0604030504040204" pitchFamily="34" charset="0"/>
              </a:rPr>
              <a:t>A</a:t>
            </a:r>
            <a:r>
              <a:rPr lang="en-US" sz="1600" dirty="0">
                <a:latin typeface="Verdana" panose="020B0604030504040204" pitchFamily="34" charset="0"/>
                <a:ea typeface="Verdana" panose="020B0604030504040204" pitchFamily="34" charset="0"/>
              </a:rPr>
              <a:t>	three thousand, seven hundred twenty and ninety-six tenths</a:t>
            </a:r>
          </a:p>
          <a:p>
            <a:pPr marL="274320" indent="-274320"/>
            <a:r>
              <a:rPr lang="en-US" sz="1600" b="1" dirty="0">
                <a:latin typeface="Verdana" panose="020B0604030504040204" pitchFamily="34" charset="0"/>
                <a:ea typeface="Verdana" panose="020B0604030504040204" pitchFamily="34" charset="0"/>
              </a:rPr>
              <a:t>B</a:t>
            </a:r>
            <a:r>
              <a:rPr lang="en-US" sz="1600" dirty="0">
                <a:latin typeface="Verdana" panose="020B0604030504040204" pitchFamily="34" charset="0"/>
                <a:ea typeface="Verdana" panose="020B0604030504040204" pitchFamily="34" charset="0"/>
              </a:rPr>
              <a:t>	three thousand, seven hundred two and ninety-six hundredths</a:t>
            </a:r>
          </a:p>
          <a:p>
            <a:pPr marL="274320" indent="-274320"/>
            <a:r>
              <a:rPr lang="en-US" sz="1600" b="1" dirty="0">
                <a:latin typeface="Verdana" panose="020B0604030504040204" pitchFamily="34" charset="0"/>
                <a:ea typeface="Verdana" panose="020B0604030504040204" pitchFamily="34" charset="0"/>
              </a:rPr>
              <a:t>C</a:t>
            </a:r>
            <a:r>
              <a:rPr lang="en-US" sz="1600" dirty="0">
                <a:latin typeface="Verdana" panose="020B0604030504040204" pitchFamily="34" charset="0"/>
                <a:ea typeface="Verdana" panose="020B0604030504040204" pitchFamily="34" charset="0"/>
              </a:rPr>
              <a:t>	three thousand, seven hundred two and ninety-six hundredths</a:t>
            </a:r>
          </a:p>
          <a:p>
            <a:pPr marL="274320" indent="-274320"/>
            <a:r>
              <a:rPr lang="en-US" sz="1600" b="1" dirty="0">
                <a:latin typeface="Verdana" panose="020B0604030504040204" pitchFamily="34" charset="0"/>
                <a:ea typeface="Verdana" panose="020B0604030504040204" pitchFamily="34" charset="0"/>
              </a:rPr>
              <a:t>D</a:t>
            </a:r>
            <a:r>
              <a:rPr lang="en-US" sz="1600" dirty="0">
                <a:latin typeface="Verdana" panose="020B0604030504040204" pitchFamily="34" charset="0"/>
                <a:ea typeface="Verdana" panose="020B0604030504040204" pitchFamily="34" charset="0"/>
              </a:rPr>
              <a:t>	three thousand, seventy-two and ninety-six tenths</a:t>
            </a:r>
          </a:p>
        </p:txBody>
      </p:sp>
      <p:sp>
        <p:nvSpPr>
          <p:cNvPr id="3" name="TextBox 2">
            <a:extLst>
              <a:ext uri="{FF2B5EF4-FFF2-40B4-BE49-F238E27FC236}">
                <a16:creationId xmlns:a16="http://schemas.microsoft.com/office/drawing/2014/main" id="{B1A94E65-F702-67C5-9ED3-883E846C69FB}"/>
              </a:ext>
            </a:extLst>
          </p:cNvPr>
          <p:cNvSpPr txBox="1"/>
          <p:nvPr/>
        </p:nvSpPr>
        <p:spPr>
          <a:xfrm>
            <a:off x="780585" y="622998"/>
            <a:ext cx="5084956" cy="2746906"/>
          </a:xfrm>
          <a:prstGeom prst="rect">
            <a:avLst/>
          </a:prstGeom>
          <a:noFill/>
          <a:ln w="28575">
            <a:solidFill>
              <a:schemeClr val="bg1">
                <a:lumMod val="75000"/>
              </a:schemeClr>
            </a:solidFill>
            <a:prstDash val="dash"/>
          </a:ln>
        </p:spPr>
        <p:txBody>
          <a:bodyPr wrap="square" rtlCol="0">
            <a:spAutoFit/>
          </a:bodyPr>
          <a:lstStyle/>
          <a:p>
            <a:r>
              <a:rPr lang="en-US" dirty="0">
                <a:latin typeface="Verdana" panose="020B0604030504040204" pitchFamily="34" charset="0"/>
                <a:ea typeface="Verdana" panose="020B0604030504040204" pitchFamily="34" charset="0"/>
              </a:rPr>
              <a:t>How is the number 4,002.7 written in expanded notation? move the correct answer to each box. Not all answers will be used.</a:t>
            </a: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sz="500" dirty="0">
              <a:latin typeface="Century Gothic" panose="020B0502020202020204" pitchFamily="34" charset="0"/>
            </a:endParaRPr>
          </a:p>
          <a:p>
            <a:r>
              <a:rPr lang="en-US" dirty="0">
                <a:latin typeface="Century Gothic" panose="020B0502020202020204" pitchFamily="34" charset="0"/>
              </a:rPr>
              <a:t>(4 x             ) + (2 x             ) + (7 x             )</a:t>
            </a:r>
          </a:p>
        </p:txBody>
      </p:sp>
      <p:sp>
        <p:nvSpPr>
          <p:cNvPr id="4" name="Rectangle 3">
            <a:extLst>
              <a:ext uri="{FF2B5EF4-FFF2-40B4-BE49-F238E27FC236}">
                <a16:creationId xmlns:a16="http://schemas.microsoft.com/office/drawing/2014/main" id="{FABD7549-D718-A6C4-4203-D1D5FCE9553F}"/>
              </a:ext>
            </a:extLst>
          </p:cNvPr>
          <p:cNvSpPr/>
          <p:nvPr/>
        </p:nvSpPr>
        <p:spPr>
          <a:xfrm>
            <a:off x="1297277" y="2894314"/>
            <a:ext cx="717509" cy="3918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endParaRPr>
          </a:p>
        </p:txBody>
      </p:sp>
      <p:sp>
        <p:nvSpPr>
          <p:cNvPr id="12" name="Rectangle 11">
            <a:extLst>
              <a:ext uri="{FF2B5EF4-FFF2-40B4-BE49-F238E27FC236}">
                <a16:creationId xmlns:a16="http://schemas.microsoft.com/office/drawing/2014/main" id="{3D012CB4-938B-97A0-E536-49C7E3D078D7}"/>
              </a:ext>
            </a:extLst>
          </p:cNvPr>
          <p:cNvSpPr/>
          <p:nvPr/>
        </p:nvSpPr>
        <p:spPr>
          <a:xfrm>
            <a:off x="2854185" y="2894314"/>
            <a:ext cx="717509" cy="3918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endParaRPr>
          </a:p>
        </p:txBody>
      </p:sp>
      <p:sp>
        <p:nvSpPr>
          <p:cNvPr id="13" name="Rectangle 12">
            <a:extLst>
              <a:ext uri="{FF2B5EF4-FFF2-40B4-BE49-F238E27FC236}">
                <a16:creationId xmlns:a16="http://schemas.microsoft.com/office/drawing/2014/main" id="{5BECE37F-A24E-6ECB-6E09-F12685EA3D71}"/>
              </a:ext>
            </a:extLst>
          </p:cNvPr>
          <p:cNvSpPr/>
          <p:nvPr/>
        </p:nvSpPr>
        <p:spPr>
          <a:xfrm>
            <a:off x="4426690" y="2894314"/>
            <a:ext cx="717509" cy="3918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endParaRPr>
          </a:p>
        </p:txBody>
      </p:sp>
      <p:sp>
        <p:nvSpPr>
          <p:cNvPr id="14" name="Rectangle 13">
            <a:extLst>
              <a:ext uri="{FF2B5EF4-FFF2-40B4-BE49-F238E27FC236}">
                <a16:creationId xmlns:a16="http://schemas.microsoft.com/office/drawing/2014/main" id="{AB40CE33-C6C2-19DA-5A62-13C6439F4C19}"/>
              </a:ext>
            </a:extLst>
          </p:cNvPr>
          <p:cNvSpPr/>
          <p:nvPr/>
        </p:nvSpPr>
        <p:spPr>
          <a:xfrm>
            <a:off x="1081371" y="1880494"/>
            <a:ext cx="717509"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Verdana" panose="020B0604030504040204" pitchFamily="34" charset="0"/>
                <a:ea typeface="Verdana" panose="020B0604030504040204" pitchFamily="34" charset="0"/>
              </a:rPr>
              <a:t>0.1</a:t>
            </a:r>
          </a:p>
        </p:txBody>
      </p:sp>
      <p:sp>
        <p:nvSpPr>
          <p:cNvPr id="15" name="Rectangle 14">
            <a:extLst>
              <a:ext uri="{FF2B5EF4-FFF2-40B4-BE49-F238E27FC236}">
                <a16:creationId xmlns:a16="http://schemas.microsoft.com/office/drawing/2014/main" id="{98FDFC91-A065-2E83-23F4-DB5B7A19FED8}"/>
              </a:ext>
            </a:extLst>
          </p:cNvPr>
          <p:cNvSpPr/>
          <p:nvPr/>
        </p:nvSpPr>
        <p:spPr>
          <a:xfrm>
            <a:off x="1900268" y="1880494"/>
            <a:ext cx="717509"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Verdana" panose="020B0604030504040204" pitchFamily="34" charset="0"/>
                <a:ea typeface="Verdana" panose="020B0604030504040204" pitchFamily="34" charset="0"/>
              </a:rPr>
              <a:t>100</a:t>
            </a:r>
          </a:p>
        </p:txBody>
      </p:sp>
      <p:sp>
        <p:nvSpPr>
          <p:cNvPr id="16" name="Rectangle 15">
            <a:extLst>
              <a:ext uri="{FF2B5EF4-FFF2-40B4-BE49-F238E27FC236}">
                <a16:creationId xmlns:a16="http://schemas.microsoft.com/office/drawing/2014/main" id="{A46BA9E3-9ACC-99C6-39AE-9C0E6217E3D6}"/>
              </a:ext>
            </a:extLst>
          </p:cNvPr>
          <p:cNvSpPr/>
          <p:nvPr/>
        </p:nvSpPr>
        <p:spPr>
          <a:xfrm>
            <a:off x="2719164" y="1880494"/>
            <a:ext cx="773018"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Verdana" panose="020B0604030504040204" pitchFamily="34" charset="0"/>
                <a:ea typeface="Verdana" panose="020B0604030504040204" pitchFamily="34" charset="0"/>
              </a:rPr>
              <a:t>1,000</a:t>
            </a:r>
          </a:p>
        </p:txBody>
      </p:sp>
      <p:sp>
        <p:nvSpPr>
          <p:cNvPr id="17" name="Rectangle 16">
            <a:extLst>
              <a:ext uri="{FF2B5EF4-FFF2-40B4-BE49-F238E27FC236}">
                <a16:creationId xmlns:a16="http://schemas.microsoft.com/office/drawing/2014/main" id="{705197EF-A850-0096-03DC-71F2F91B8235}"/>
              </a:ext>
            </a:extLst>
          </p:cNvPr>
          <p:cNvSpPr/>
          <p:nvPr/>
        </p:nvSpPr>
        <p:spPr>
          <a:xfrm>
            <a:off x="3617572" y="1880494"/>
            <a:ext cx="717509"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Verdana" panose="020B0604030504040204" pitchFamily="34" charset="0"/>
                <a:ea typeface="Verdana" panose="020B0604030504040204" pitchFamily="34" charset="0"/>
              </a:rPr>
              <a:t>0.01</a:t>
            </a:r>
          </a:p>
        </p:txBody>
      </p:sp>
      <p:sp>
        <p:nvSpPr>
          <p:cNvPr id="18" name="Rectangle 17">
            <a:extLst>
              <a:ext uri="{FF2B5EF4-FFF2-40B4-BE49-F238E27FC236}">
                <a16:creationId xmlns:a16="http://schemas.microsoft.com/office/drawing/2014/main" id="{DE29E19A-FDFA-0F99-2111-D1AD44AFCF03}"/>
              </a:ext>
            </a:extLst>
          </p:cNvPr>
          <p:cNvSpPr/>
          <p:nvPr/>
        </p:nvSpPr>
        <p:spPr>
          <a:xfrm>
            <a:off x="4436468" y="1879188"/>
            <a:ext cx="1247841"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Verdana" panose="020B0604030504040204" pitchFamily="34" charset="0"/>
                <a:ea typeface="Verdana" panose="020B0604030504040204" pitchFamily="34" charset="0"/>
              </a:rPr>
              <a:t>1,000,000</a:t>
            </a:r>
          </a:p>
        </p:txBody>
      </p:sp>
      <p:sp>
        <p:nvSpPr>
          <p:cNvPr id="19" name="Rectangle 18">
            <a:extLst>
              <a:ext uri="{FF2B5EF4-FFF2-40B4-BE49-F238E27FC236}">
                <a16:creationId xmlns:a16="http://schemas.microsoft.com/office/drawing/2014/main" id="{D72714B7-CCC9-6ED2-B5C4-6CAB3E5C113D}"/>
              </a:ext>
            </a:extLst>
          </p:cNvPr>
          <p:cNvSpPr/>
          <p:nvPr/>
        </p:nvSpPr>
        <p:spPr>
          <a:xfrm>
            <a:off x="1644065" y="2386751"/>
            <a:ext cx="717509"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Verdana" panose="020B0604030504040204" pitchFamily="34" charset="0"/>
                <a:ea typeface="Verdana" panose="020B0604030504040204" pitchFamily="34" charset="0"/>
              </a:rPr>
              <a:t>10</a:t>
            </a:r>
          </a:p>
        </p:txBody>
      </p:sp>
      <p:sp>
        <p:nvSpPr>
          <p:cNvPr id="20" name="Rectangle 19">
            <a:extLst>
              <a:ext uri="{FF2B5EF4-FFF2-40B4-BE49-F238E27FC236}">
                <a16:creationId xmlns:a16="http://schemas.microsoft.com/office/drawing/2014/main" id="{E71FFAE5-20CB-397A-0F6C-A0F2D35AADAA}"/>
              </a:ext>
            </a:extLst>
          </p:cNvPr>
          <p:cNvSpPr/>
          <p:nvPr/>
        </p:nvSpPr>
        <p:spPr>
          <a:xfrm>
            <a:off x="2486203" y="2386751"/>
            <a:ext cx="717509"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Verdana" panose="020B0604030504040204" pitchFamily="34" charset="0"/>
                <a:ea typeface="Verdana" panose="020B0604030504040204" pitchFamily="34" charset="0"/>
              </a:rPr>
              <a:t>1</a:t>
            </a:r>
          </a:p>
        </p:txBody>
      </p:sp>
      <p:sp>
        <p:nvSpPr>
          <p:cNvPr id="21" name="Rectangle 20">
            <a:extLst>
              <a:ext uri="{FF2B5EF4-FFF2-40B4-BE49-F238E27FC236}">
                <a16:creationId xmlns:a16="http://schemas.microsoft.com/office/drawing/2014/main" id="{50317AA8-9EFB-54CE-C10F-55847CDAE729}"/>
              </a:ext>
            </a:extLst>
          </p:cNvPr>
          <p:cNvSpPr/>
          <p:nvPr/>
        </p:nvSpPr>
        <p:spPr>
          <a:xfrm>
            <a:off x="3328342" y="2386750"/>
            <a:ext cx="919895"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Verdana" panose="020B0604030504040204" pitchFamily="34" charset="0"/>
                <a:ea typeface="Verdana" panose="020B0604030504040204" pitchFamily="34" charset="0"/>
              </a:rPr>
              <a:t>10,000</a:t>
            </a:r>
          </a:p>
        </p:txBody>
      </p:sp>
      <p:sp>
        <p:nvSpPr>
          <p:cNvPr id="22" name="Rectangle 21">
            <a:extLst>
              <a:ext uri="{FF2B5EF4-FFF2-40B4-BE49-F238E27FC236}">
                <a16:creationId xmlns:a16="http://schemas.microsoft.com/office/drawing/2014/main" id="{007357FC-450F-89A3-79D7-A57FEE5D85B9}"/>
              </a:ext>
            </a:extLst>
          </p:cNvPr>
          <p:cNvSpPr/>
          <p:nvPr/>
        </p:nvSpPr>
        <p:spPr>
          <a:xfrm>
            <a:off x="4367505" y="2386750"/>
            <a:ext cx="1055437" cy="3657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Verdana" panose="020B0604030504040204" pitchFamily="34" charset="0"/>
                <a:ea typeface="Verdana" panose="020B0604030504040204" pitchFamily="34" charset="0"/>
              </a:rPr>
              <a:t>100,000</a:t>
            </a:r>
          </a:p>
        </p:txBody>
      </p:sp>
      <p:sp>
        <p:nvSpPr>
          <p:cNvPr id="23" name="TextBox 22">
            <a:extLst>
              <a:ext uri="{FF2B5EF4-FFF2-40B4-BE49-F238E27FC236}">
                <a16:creationId xmlns:a16="http://schemas.microsoft.com/office/drawing/2014/main" id="{8E179249-4A94-D261-6FAB-ED9D84E851CA}"/>
              </a:ext>
            </a:extLst>
          </p:cNvPr>
          <p:cNvSpPr txBox="1"/>
          <p:nvPr/>
        </p:nvSpPr>
        <p:spPr>
          <a:xfrm>
            <a:off x="799172" y="3963555"/>
            <a:ext cx="5044068" cy="1754326"/>
          </a:xfrm>
          <a:prstGeom prst="rect">
            <a:avLst/>
          </a:prstGeom>
          <a:noFill/>
          <a:ln w="28575">
            <a:solidFill>
              <a:schemeClr val="bg1">
                <a:lumMod val="75000"/>
              </a:schemeClr>
            </a:solidFill>
            <a:prstDash val="dash"/>
          </a:ln>
        </p:spPr>
        <p:txBody>
          <a:bodyPr wrap="square" rtlCol="0">
            <a:spAutoFit/>
          </a:bodyPr>
          <a:lstStyle/>
          <a:p>
            <a:r>
              <a:rPr lang="en-US" dirty="0">
                <a:latin typeface="Verdana" panose="020B0604030504040204" pitchFamily="34" charset="0"/>
                <a:ea typeface="Verdana" panose="020B0604030504040204" pitchFamily="34" charset="0"/>
              </a:rPr>
              <a:t>A number is shown in expanded notation.</a:t>
            </a:r>
          </a:p>
          <a:p>
            <a:r>
              <a:rPr lang="en-US" dirty="0">
                <a:latin typeface="Verdana" panose="020B0604030504040204" pitchFamily="34" charset="0"/>
                <a:ea typeface="Verdana" panose="020B0604030504040204" pitchFamily="34" charset="0"/>
              </a:rPr>
              <a:t> </a:t>
            </a:r>
          </a:p>
          <a:p>
            <a:pPr algn="ctr"/>
            <a:r>
              <a:rPr lang="en-US" dirty="0">
                <a:latin typeface="Verdana" panose="020B0604030504040204" pitchFamily="34" charset="0"/>
                <a:ea typeface="Verdana" panose="020B0604030504040204" pitchFamily="34" charset="0"/>
              </a:rPr>
              <a:t>(7 x 1,000) + (3 x 100) + (2 x 1) +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(5 x 0.1) + (1 x 0.01)</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What is this number in standard form?</a:t>
            </a:r>
          </a:p>
        </p:txBody>
      </p:sp>
      <p:sp>
        <p:nvSpPr>
          <p:cNvPr id="24" name="TextBox 23">
            <a:extLst>
              <a:ext uri="{FF2B5EF4-FFF2-40B4-BE49-F238E27FC236}">
                <a16:creationId xmlns:a16="http://schemas.microsoft.com/office/drawing/2014/main" id="{1BDCF6D7-AC41-7AB5-5250-222DFECE60ED}"/>
              </a:ext>
            </a:extLst>
          </p:cNvPr>
          <p:cNvSpPr txBox="1"/>
          <p:nvPr/>
        </p:nvSpPr>
        <p:spPr>
          <a:xfrm>
            <a:off x="6326457" y="3767937"/>
            <a:ext cx="5597911" cy="2446824"/>
          </a:xfrm>
          <a:prstGeom prst="rect">
            <a:avLst/>
          </a:prstGeom>
          <a:noFill/>
          <a:ln w="28575">
            <a:solidFill>
              <a:schemeClr val="bg1">
                <a:lumMod val="75000"/>
              </a:schemeClr>
            </a:solidFill>
            <a:prstDash val="dash"/>
          </a:ln>
        </p:spPr>
        <p:txBody>
          <a:bodyPr wrap="square" rtlCol="0">
            <a:spAutoFit/>
          </a:bodyPr>
          <a:lstStyle/>
          <a:p>
            <a:r>
              <a:rPr lang="en-US" sz="1700" dirty="0">
                <a:latin typeface="Verdana" panose="020B0604030504040204" pitchFamily="34" charset="0"/>
                <a:ea typeface="Verdana" panose="020B0604030504040204" pitchFamily="34" charset="0"/>
              </a:rPr>
              <a:t>Lakisha’s mom drove two hundred four and twenty-seven hundredths miles to get to a friend’s house. How is the number of miles she drove written in expanded notation?</a:t>
            </a:r>
          </a:p>
          <a:p>
            <a:endParaRPr lang="en-US" sz="1700" dirty="0">
              <a:latin typeface="Verdana" panose="020B0604030504040204" pitchFamily="34" charset="0"/>
              <a:ea typeface="Verdana" panose="020B0604030504040204" pitchFamily="34" charset="0"/>
            </a:endParaRPr>
          </a:p>
          <a:p>
            <a:pPr marL="365760" indent="-365760"/>
            <a:r>
              <a:rPr lang="en-US" sz="1700" b="1" dirty="0">
                <a:latin typeface="Verdana" panose="020B0604030504040204" pitchFamily="34" charset="0"/>
                <a:ea typeface="Verdana" panose="020B0604030504040204" pitchFamily="34" charset="0"/>
              </a:rPr>
              <a:t>A</a:t>
            </a:r>
            <a:r>
              <a:rPr lang="en-US" sz="1700" dirty="0">
                <a:latin typeface="Verdana" panose="020B0604030504040204" pitchFamily="34" charset="0"/>
                <a:ea typeface="Verdana" panose="020B0604030504040204" pitchFamily="34" charset="0"/>
              </a:rPr>
              <a:t>	(2 x 10) + (4 x 1) + (2 x 0.1) + (7 x 0.01)</a:t>
            </a:r>
          </a:p>
          <a:p>
            <a:pPr marL="365760" indent="-365760"/>
            <a:r>
              <a:rPr lang="en-US" sz="1700" b="1" dirty="0">
                <a:latin typeface="Verdana" panose="020B0604030504040204" pitchFamily="34" charset="0"/>
                <a:ea typeface="Verdana" panose="020B0604030504040204" pitchFamily="34" charset="0"/>
              </a:rPr>
              <a:t>B</a:t>
            </a:r>
            <a:r>
              <a:rPr lang="en-US" sz="1700" dirty="0">
                <a:latin typeface="Verdana" panose="020B0604030504040204" pitchFamily="34" charset="0"/>
                <a:ea typeface="Verdana" panose="020B0604030504040204" pitchFamily="34" charset="0"/>
              </a:rPr>
              <a:t>	(2 x 100) + (4 x 1) + (2 x 0.1) + (7 x 0.01)</a:t>
            </a:r>
          </a:p>
          <a:p>
            <a:pPr marL="365760" indent="-365760"/>
            <a:r>
              <a:rPr lang="en-US" sz="1700" b="1" dirty="0">
                <a:latin typeface="Verdana" panose="020B0604030504040204" pitchFamily="34" charset="0"/>
                <a:ea typeface="Verdana" panose="020B0604030504040204" pitchFamily="34" charset="0"/>
              </a:rPr>
              <a:t>C</a:t>
            </a:r>
            <a:r>
              <a:rPr lang="en-US" sz="1700" dirty="0">
                <a:latin typeface="Verdana" panose="020B0604030504040204" pitchFamily="34" charset="0"/>
                <a:ea typeface="Verdana" panose="020B0604030504040204" pitchFamily="34" charset="0"/>
              </a:rPr>
              <a:t>	(2 x 100) + (4 x 1) + (27 x 100)</a:t>
            </a:r>
          </a:p>
          <a:p>
            <a:pPr marL="365760" indent="-365760"/>
            <a:r>
              <a:rPr lang="en-US" sz="1700" b="1" dirty="0">
                <a:latin typeface="Verdana" panose="020B0604030504040204" pitchFamily="34" charset="0"/>
                <a:ea typeface="Verdana" panose="020B0604030504040204" pitchFamily="34" charset="0"/>
              </a:rPr>
              <a:t>D</a:t>
            </a:r>
            <a:r>
              <a:rPr lang="en-US" sz="1700" dirty="0">
                <a:latin typeface="Verdana" panose="020B0604030504040204" pitchFamily="34" charset="0"/>
                <a:ea typeface="Verdana" panose="020B0604030504040204" pitchFamily="34" charset="0"/>
              </a:rPr>
              <a:t>	(2 x 10,000) + (4 x 100) + (2 x 10) + (7 x 1)</a:t>
            </a:r>
          </a:p>
        </p:txBody>
      </p:sp>
    </p:spTree>
    <p:extLst>
      <p:ext uri="{BB962C8B-B14F-4D97-AF65-F5344CB8AC3E}">
        <p14:creationId xmlns:p14="http://schemas.microsoft.com/office/powerpoint/2010/main" val="293640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0D4114-8CCC-820D-33AC-272C5EEAF08C}"/>
              </a:ext>
            </a:extLst>
          </p:cNvPr>
          <p:cNvSpPr>
            <a:spLocks noGrp="1"/>
          </p:cNvSpPr>
          <p:nvPr>
            <p:ph type="subTitle" idx="1"/>
          </p:nvPr>
        </p:nvSpPr>
        <p:spPr/>
        <p:txBody>
          <a:bodyPr/>
          <a:lstStyle/>
          <a:p>
            <a:r>
              <a:rPr lang="en-US" dirty="0"/>
              <a:t>write about it</a:t>
            </a:r>
          </a:p>
        </p:txBody>
      </p:sp>
    </p:spTree>
    <p:extLst>
      <p:ext uri="{BB962C8B-B14F-4D97-AF65-F5344CB8AC3E}">
        <p14:creationId xmlns:p14="http://schemas.microsoft.com/office/powerpoint/2010/main" val="319018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0EF4-945F-246E-59C5-72A468DD05F4}"/>
            </a:ext>
          </a:extLst>
        </p:cNvPr>
        <p:cNvGrpSpPr/>
        <p:nvPr/>
      </p:nvGrpSpPr>
      <p:grpSpPr>
        <a:xfrm>
          <a:off x="0" y="0"/>
          <a:ext cx="0" cy="0"/>
          <a:chOff x="0" y="0"/>
          <a:chExt cx="0" cy="0"/>
        </a:xfrm>
      </p:grpSpPr>
      <p:sp>
        <p:nvSpPr>
          <p:cNvPr id="3" name="Rounded Rectangular Callout 3">
            <a:extLst>
              <a:ext uri="{FF2B5EF4-FFF2-40B4-BE49-F238E27FC236}">
                <a16:creationId xmlns:a16="http://schemas.microsoft.com/office/drawing/2014/main" id="{B6C2D999-4995-8556-5050-E584229293A2}"/>
              </a:ext>
            </a:extLst>
          </p:cNvPr>
          <p:cNvSpPr/>
          <p:nvPr/>
        </p:nvSpPr>
        <p:spPr>
          <a:xfrm>
            <a:off x="756233" y="1266687"/>
            <a:ext cx="2794685"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did you learn?</a:t>
            </a:r>
          </a:p>
        </p:txBody>
      </p:sp>
      <p:sp>
        <p:nvSpPr>
          <p:cNvPr id="2" name="Rounded Rectangular Callout 1">
            <a:extLst>
              <a:ext uri="{FF2B5EF4-FFF2-40B4-BE49-F238E27FC236}">
                <a16:creationId xmlns:a16="http://schemas.microsoft.com/office/drawing/2014/main" id="{5A9248D1-F337-0503-8E67-372386FA81E5}"/>
              </a:ext>
            </a:extLst>
          </p:cNvPr>
          <p:cNvSpPr/>
          <p:nvPr/>
        </p:nvSpPr>
        <p:spPr>
          <a:xfrm>
            <a:off x="752649" y="3816078"/>
            <a:ext cx="2805891" cy="1047526"/>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evidence supports your thinking?</a:t>
            </a:r>
          </a:p>
        </p:txBody>
      </p:sp>
      <p:sp>
        <p:nvSpPr>
          <p:cNvPr id="4" name="TextBox 7">
            <a:extLst>
              <a:ext uri="{FF2B5EF4-FFF2-40B4-BE49-F238E27FC236}">
                <a16:creationId xmlns:a16="http://schemas.microsoft.com/office/drawing/2014/main" id="{13A8BF26-995D-4494-BCB1-B54A0779AB15}"/>
              </a:ext>
            </a:extLst>
          </p:cNvPr>
          <p:cNvSpPr txBox="1"/>
          <p:nvPr/>
        </p:nvSpPr>
        <p:spPr>
          <a:xfrm>
            <a:off x="752649" y="2439534"/>
            <a:ext cx="2805891"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a:latin typeface="Calibri" panose="020F0502020204030204" pitchFamily="34" charset="0"/>
                <a:cs typeface="Calibri" panose="020F0502020204030204" pitchFamily="34" charset="0"/>
              </a:rPr>
              <a:t>how </a:t>
            </a:r>
            <a:r>
              <a:rPr lang="en-US" dirty="0">
                <a:latin typeface="Calibri" panose="020F0502020204030204" pitchFamily="34" charset="0"/>
                <a:cs typeface="Calibri" panose="020F0502020204030204" pitchFamily="34" charset="0"/>
              </a:rPr>
              <a:t>might you start when you approach a problem like this?</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7">
            <a:extLst>
              <a:ext uri="{FF2B5EF4-FFF2-40B4-BE49-F238E27FC236}">
                <a16:creationId xmlns:a16="http://schemas.microsoft.com/office/drawing/2014/main" id="{A5A351F3-82A4-D034-1D93-41E521CB84AB}"/>
              </a:ext>
            </a:extLst>
          </p:cNvPr>
          <p:cNvSpPr txBox="1"/>
          <p:nvPr/>
        </p:nvSpPr>
        <p:spPr>
          <a:xfrm>
            <a:off x="752649" y="5206571"/>
            <a:ext cx="2805891"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a:latin typeface="Calibri" panose="020F0502020204030204" pitchFamily="34" charset="0"/>
                <a:ea typeface="Calibri"/>
                <a:cs typeface="Calibri" panose="020F0502020204030204" pitchFamily="34" charset="0"/>
              </a:rPr>
              <a:t>explain </a:t>
            </a:r>
            <a:r>
              <a:rPr lang="en-US" dirty="0">
                <a:latin typeface="Calibri" panose="020F0502020204030204" pitchFamily="34" charset="0"/>
                <a:ea typeface="Calibri"/>
                <a:cs typeface="Calibri" panose="020F0502020204030204" pitchFamily="34" charset="0"/>
              </a:rPr>
              <a:t>what to do when a value is missing</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F5F2F35-E4B9-0490-0DAE-35F6199A96BF}"/>
              </a:ext>
            </a:extLst>
          </p:cNvPr>
          <p:cNvSpPr txBox="1"/>
          <p:nvPr/>
        </p:nvSpPr>
        <p:spPr>
          <a:xfrm>
            <a:off x="4338281" y="2034772"/>
            <a:ext cx="7097486" cy="3231654"/>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How is the number 4,002.7 written in expanded notation? Move the correct answer to each box. Not all answers will be used.</a:t>
            </a: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(4 x               ) + (2 x               ) + (7 x            )</a:t>
            </a:r>
          </a:p>
        </p:txBody>
      </p:sp>
      <p:sp>
        <p:nvSpPr>
          <p:cNvPr id="20" name="Rectangle 19">
            <a:extLst>
              <a:ext uri="{FF2B5EF4-FFF2-40B4-BE49-F238E27FC236}">
                <a16:creationId xmlns:a16="http://schemas.microsoft.com/office/drawing/2014/main" id="{398E3FCE-0C1D-79FC-32B9-899BBE3B4C2A}"/>
              </a:ext>
            </a:extLst>
          </p:cNvPr>
          <p:cNvSpPr/>
          <p:nvPr/>
        </p:nvSpPr>
        <p:spPr>
          <a:xfrm>
            <a:off x="9357270" y="4773297"/>
            <a:ext cx="822960" cy="39188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0.1</a:t>
            </a:r>
          </a:p>
        </p:txBody>
      </p:sp>
      <p:sp>
        <p:nvSpPr>
          <p:cNvPr id="21" name="Rectangle 20">
            <a:extLst>
              <a:ext uri="{FF2B5EF4-FFF2-40B4-BE49-F238E27FC236}">
                <a16:creationId xmlns:a16="http://schemas.microsoft.com/office/drawing/2014/main" id="{314CD158-C6F5-8760-0D03-E2CECC6895A8}"/>
              </a:ext>
            </a:extLst>
          </p:cNvPr>
          <p:cNvSpPr/>
          <p:nvPr/>
        </p:nvSpPr>
        <p:spPr>
          <a:xfrm>
            <a:off x="8159636" y="3398412"/>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0.01</a:t>
            </a:r>
          </a:p>
        </p:txBody>
      </p:sp>
      <p:sp>
        <p:nvSpPr>
          <p:cNvPr id="22" name="Rectangle 21">
            <a:extLst>
              <a:ext uri="{FF2B5EF4-FFF2-40B4-BE49-F238E27FC236}">
                <a16:creationId xmlns:a16="http://schemas.microsoft.com/office/drawing/2014/main" id="{9D2F4004-4EC3-D2D1-D0D6-CFD6FADEC62A}"/>
              </a:ext>
            </a:extLst>
          </p:cNvPr>
          <p:cNvSpPr/>
          <p:nvPr/>
        </p:nvSpPr>
        <p:spPr>
          <a:xfrm>
            <a:off x="6167280" y="3398412"/>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a:t>
            </a:r>
          </a:p>
        </p:txBody>
      </p:sp>
      <p:sp>
        <p:nvSpPr>
          <p:cNvPr id="23" name="Rectangle 22">
            <a:extLst>
              <a:ext uri="{FF2B5EF4-FFF2-40B4-BE49-F238E27FC236}">
                <a16:creationId xmlns:a16="http://schemas.microsoft.com/office/drawing/2014/main" id="{B2336A7A-160C-FA9E-CAED-746EEF5B1D22}"/>
              </a:ext>
            </a:extLst>
          </p:cNvPr>
          <p:cNvSpPr/>
          <p:nvPr/>
        </p:nvSpPr>
        <p:spPr>
          <a:xfrm>
            <a:off x="5126424" y="4796520"/>
            <a:ext cx="1001485" cy="39188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a:t>
            </a:r>
          </a:p>
        </p:txBody>
      </p:sp>
      <p:sp>
        <p:nvSpPr>
          <p:cNvPr id="24" name="Rectangle 23">
            <a:extLst>
              <a:ext uri="{FF2B5EF4-FFF2-40B4-BE49-F238E27FC236}">
                <a16:creationId xmlns:a16="http://schemas.microsoft.com/office/drawing/2014/main" id="{EBC3AC33-4E4C-E105-8987-4D424153A1AC}"/>
              </a:ext>
            </a:extLst>
          </p:cNvPr>
          <p:cNvSpPr/>
          <p:nvPr/>
        </p:nvSpPr>
        <p:spPr>
          <a:xfrm>
            <a:off x="9052352" y="3398412"/>
            <a:ext cx="1554480" cy="39319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1,000,000</a:t>
            </a:r>
          </a:p>
        </p:txBody>
      </p:sp>
      <p:sp>
        <p:nvSpPr>
          <p:cNvPr id="25" name="Rectangle 24">
            <a:extLst>
              <a:ext uri="{FF2B5EF4-FFF2-40B4-BE49-F238E27FC236}">
                <a16:creationId xmlns:a16="http://schemas.microsoft.com/office/drawing/2014/main" id="{64E340B7-4DB8-C632-58CD-1C6EB2EBC566}"/>
              </a:ext>
            </a:extLst>
          </p:cNvPr>
          <p:cNvSpPr/>
          <p:nvPr/>
        </p:nvSpPr>
        <p:spPr>
          <a:xfrm>
            <a:off x="5641198" y="3935780"/>
            <a:ext cx="1001485"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a:t>
            </a:r>
          </a:p>
        </p:txBody>
      </p:sp>
      <p:sp>
        <p:nvSpPr>
          <p:cNvPr id="26" name="Rectangle 25">
            <a:extLst>
              <a:ext uri="{FF2B5EF4-FFF2-40B4-BE49-F238E27FC236}">
                <a16:creationId xmlns:a16="http://schemas.microsoft.com/office/drawing/2014/main" id="{C728BE40-A51F-B489-5B3D-EF21FC7B5945}"/>
              </a:ext>
            </a:extLst>
          </p:cNvPr>
          <p:cNvSpPr/>
          <p:nvPr/>
        </p:nvSpPr>
        <p:spPr>
          <a:xfrm>
            <a:off x="7241847" y="4796520"/>
            <a:ext cx="1001485" cy="39188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a:t>
            </a:r>
          </a:p>
        </p:txBody>
      </p:sp>
      <p:sp>
        <p:nvSpPr>
          <p:cNvPr id="27" name="Rectangle 26">
            <a:extLst>
              <a:ext uri="{FF2B5EF4-FFF2-40B4-BE49-F238E27FC236}">
                <a16:creationId xmlns:a16="http://schemas.microsoft.com/office/drawing/2014/main" id="{A484A310-DA28-932B-0664-1F68FFDE72E2}"/>
              </a:ext>
            </a:extLst>
          </p:cNvPr>
          <p:cNvSpPr/>
          <p:nvPr/>
        </p:nvSpPr>
        <p:spPr>
          <a:xfrm>
            <a:off x="7817005" y="3935780"/>
            <a:ext cx="1110016"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a:t>
            </a:r>
          </a:p>
        </p:txBody>
      </p:sp>
      <p:sp>
        <p:nvSpPr>
          <p:cNvPr id="28" name="Rectangle 27">
            <a:extLst>
              <a:ext uri="{FF2B5EF4-FFF2-40B4-BE49-F238E27FC236}">
                <a16:creationId xmlns:a16="http://schemas.microsoft.com/office/drawing/2014/main" id="{E3D93532-7616-D0A3-532F-081870C7F4E8}"/>
              </a:ext>
            </a:extLst>
          </p:cNvPr>
          <p:cNvSpPr/>
          <p:nvPr/>
        </p:nvSpPr>
        <p:spPr>
          <a:xfrm>
            <a:off x="9006381" y="3935780"/>
            <a:ext cx="1257866"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100,000</a:t>
            </a:r>
          </a:p>
        </p:txBody>
      </p:sp>
    </p:spTree>
    <p:extLst>
      <p:ext uri="{BB962C8B-B14F-4D97-AF65-F5344CB8AC3E}">
        <p14:creationId xmlns:p14="http://schemas.microsoft.com/office/powerpoint/2010/main" val="25222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5FB5AB6-056B-19A4-7829-DE3316DB68E7}"/>
              </a:ext>
            </a:extLst>
          </p:cNvPr>
          <p:cNvSpPr txBox="1">
            <a:spLocks/>
          </p:cNvSpPr>
          <p:nvPr/>
        </p:nvSpPr>
        <p:spPr>
          <a:xfrm>
            <a:off x="8596901" y="4983581"/>
            <a:ext cx="145666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stimulus</a:t>
            </a:r>
          </a:p>
        </p:txBody>
      </p:sp>
      <p:sp>
        <p:nvSpPr>
          <p:cNvPr id="3" name="Subtitle 2">
            <a:extLst>
              <a:ext uri="{FF2B5EF4-FFF2-40B4-BE49-F238E27FC236}">
                <a16:creationId xmlns:a16="http://schemas.microsoft.com/office/drawing/2014/main" id="{2FE8A83F-1796-E29F-539E-95C377E5AA8E}"/>
              </a:ext>
            </a:extLst>
          </p:cNvPr>
          <p:cNvSpPr txBox="1">
            <a:spLocks/>
          </p:cNvSpPr>
          <p:nvPr/>
        </p:nvSpPr>
        <p:spPr>
          <a:xfrm>
            <a:off x="1559408" y="4983581"/>
            <a:ext cx="346267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thinkalong routine</a:t>
            </a:r>
          </a:p>
        </p:txBody>
      </p:sp>
      <p:pic>
        <p:nvPicPr>
          <p:cNvPr id="6" name="Picture 5" descr="A screenshot of a computer screen&#10;&#10;AI-generated content may be incorrect.">
            <a:extLst>
              <a:ext uri="{FF2B5EF4-FFF2-40B4-BE49-F238E27FC236}">
                <a16:creationId xmlns:a16="http://schemas.microsoft.com/office/drawing/2014/main" id="{6B452C15-FA63-D048-2BA3-50DD5C39A824}"/>
              </a:ext>
            </a:extLst>
          </p:cNvPr>
          <p:cNvPicPr>
            <a:picLocks noChangeAspect="1"/>
          </p:cNvPicPr>
          <p:nvPr/>
        </p:nvPicPr>
        <p:blipFill>
          <a:blip r:embed="rId3">
            <a:extLst>
              <a:ext uri="{28A0092B-C50C-407E-A947-70E740481C1C}">
                <a14:useLocalDpi xmlns:a14="http://schemas.microsoft.com/office/drawing/2010/main" val="0"/>
              </a:ext>
            </a:extLst>
          </a:blip>
          <a:srcRect l="4553" t="15301" r="3759" b="50000"/>
          <a:stretch>
            <a:fillRect/>
          </a:stretch>
        </p:blipFill>
        <p:spPr>
          <a:xfrm>
            <a:off x="332371" y="1693568"/>
            <a:ext cx="5961568" cy="2919733"/>
          </a:xfrm>
          <a:prstGeom prst="rect">
            <a:avLst/>
          </a:prstGeom>
        </p:spPr>
      </p:pic>
      <p:grpSp>
        <p:nvGrpSpPr>
          <p:cNvPr id="21" name="Group 20">
            <a:extLst>
              <a:ext uri="{FF2B5EF4-FFF2-40B4-BE49-F238E27FC236}">
                <a16:creationId xmlns:a16="http://schemas.microsoft.com/office/drawing/2014/main" id="{6A8FAC5F-5E50-C1A7-8DBF-16966D51E1C1}"/>
              </a:ext>
            </a:extLst>
          </p:cNvPr>
          <p:cNvGrpSpPr/>
          <p:nvPr/>
        </p:nvGrpSpPr>
        <p:grpSpPr>
          <a:xfrm>
            <a:off x="6296424" y="1374534"/>
            <a:ext cx="5563205" cy="3508653"/>
            <a:chOff x="6150748" y="1175752"/>
            <a:chExt cx="5563205" cy="3508653"/>
          </a:xfrm>
        </p:grpSpPr>
        <p:sp>
          <p:nvSpPr>
            <p:cNvPr id="8" name="TextBox 7">
              <a:extLst>
                <a:ext uri="{FF2B5EF4-FFF2-40B4-BE49-F238E27FC236}">
                  <a16:creationId xmlns:a16="http://schemas.microsoft.com/office/drawing/2014/main" id="{43487F98-56D7-61E1-2558-139E3A2FFCFD}"/>
                </a:ext>
              </a:extLst>
            </p:cNvPr>
            <p:cNvSpPr txBox="1"/>
            <p:nvPr/>
          </p:nvSpPr>
          <p:spPr>
            <a:xfrm>
              <a:off x="6150748" y="1175752"/>
              <a:ext cx="5563205" cy="3508653"/>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How is the number 4,002.7 written in expanded notation? Move the correct answer to each box. Not all answers will be used.</a:t>
              </a: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(4 x           ) + (2 x            ) + (7 x            )</a:t>
              </a:r>
            </a:p>
          </p:txBody>
        </p:sp>
        <p:sp>
          <p:nvSpPr>
            <p:cNvPr id="9" name="Rectangle 8">
              <a:extLst>
                <a:ext uri="{FF2B5EF4-FFF2-40B4-BE49-F238E27FC236}">
                  <a16:creationId xmlns:a16="http://schemas.microsoft.com/office/drawing/2014/main" id="{DB807E74-F6E9-E32E-2801-F6AB4318538E}"/>
                </a:ext>
              </a:extLst>
            </p:cNvPr>
            <p:cNvSpPr/>
            <p:nvPr/>
          </p:nvSpPr>
          <p:spPr>
            <a:xfrm>
              <a:off x="6906192" y="4268756"/>
              <a:ext cx="648501" cy="2686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653D96A4-8BD2-2717-63C4-DE1C1F27FB49}"/>
                </a:ext>
              </a:extLst>
            </p:cNvPr>
            <p:cNvSpPr/>
            <p:nvPr/>
          </p:nvSpPr>
          <p:spPr>
            <a:xfrm>
              <a:off x="8872419" y="4252464"/>
              <a:ext cx="609281" cy="2798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ectangle 10">
              <a:extLst>
                <a:ext uri="{FF2B5EF4-FFF2-40B4-BE49-F238E27FC236}">
                  <a16:creationId xmlns:a16="http://schemas.microsoft.com/office/drawing/2014/main" id="{ADB6DCB2-A446-20F1-77CD-C50289B1AF50}"/>
                </a:ext>
              </a:extLst>
            </p:cNvPr>
            <p:cNvSpPr/>
            <p:nvPr/>
          </p:nvSpPr>
          <p:spPr>
            <a:xfrm>
              <a:off x="10697573" y="4246344"/>
              <a:ext cx="670912" cy="2910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29764D81-3647-7EFA-B31E-796A17169EE7}"/>
                </a:ext>
              </a:extLst>
            </p:cNvPr>
            <p:cNvSpPr/>
            <p:nvPr/>
          </p:nvSpPr>
          <p:spPr>
            <a:xfrm>
              <a:off x="6272018" y="2618905"/>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0.1</a:t>
              </a:r>
            </a:p>
          </p:txBody>
        </p:sp>
        <p:sp>
          <p:nvSpPr>
            <p:cNvPr id="13" name="Rectangle 12">
              <a:extLst>
                <a:ext uri="{FF2B5EF4-FFF2-40B4-BE49-F238E27FC236}">
                  <a16:creationId xmlns:a16="http://schemas.microsoft.com/office/drawing/2014/main" id="{1AEF5DED-9F9F-DF15-350E-DDB472C524C9}"/>
                </a:ext>
              </a:extLst>
            </p:cNvPr>
            <p:cNvSpPr/>
            <p:nvPr/>
          </p:nvSpPr>
          <p:spPr>
            <a:xfrm>
              <a:off x="9157094" y="2618905"/>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0.01</a:t>
              </a:r>
            </a:p>
          </p:txBody>
        </p:sp>
        <p:sp>
          <p:nvSpPr>
            <p:cNvPr id="14" name="Rectangle 13">
              <a:extLst>
                <a:ext uri="{FF2B5EF4-FFF2-40B4-BE49-F238E27FC236}">
                  <a16:creationId xmlns:a16="http://schemas.microsoft.com/office/drawing/2014/main" id="{F40BB3C5-7712-4F54-146C-18996A2350C1}"/>
                </a:ext>
              </a:extLst>
            </p:cNvPr>
            <p:cNvSpPr/>
            <p:nvPr/>
          </p:nvSpPr>
          <p:spPr>
            <a:xfrm>
              <a:off x="7164738" y="2618905"/>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a:t>
              </a:r>
            </a:p>
          </p:txBody>
        </p:sp>
        <p:sp>
          <p:nvSpPr>
            <p:cNvPr id="15" name="Rectangle 14">
              <a:extLst>
                <a:ext uri="{FF2B5EF4-FFF2-40B4-BE49-F238E27FC236}">
                  <a16:creationId xmlns:a16="http://schemas.microsoft.com/office/drawing/2014/main" id="{F87707BA-21DC-165D-21A0-72EF2F953DE3}"/>
                </a:ext>
              </a:extLst>
            </p:cNvPr>
            <p:cNvSpPr/>
            <p:nvPr/>
          </p:nvSpPr>
          <p:spPr>
            <a:xfrm>
              <a:off x="8069196" y="2618905"/>
              <a:ext cx="1001485"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a:t>
              </a:r>
            </a:p>
          </p:txBody>
        </p:sp>
        <p:sp>
          <p:nvSpPr>
            <p:cNvPr id="16" name="Rectangle 15">
              <a:extLst>
                <a:ext uri="{FF2B5EF4-FFF2-40B4-BE49-F238E27FC236}">
                  <a16:creationId xmlns:a16="http://schemas.microsoft.com/office/drawing/2014/main" id="{6E1434C8-C8EE-0887-A244-35BD1379625F}"/>
                </a:ext>
              </a:extLst>
            </p:cNvPr>
            <p:cNvSpPr/>
            <p:nvPr/>
          </p:nvSpPr>
          <p:spPr>
            <a:xfrm>
              <a:off x="10049810" y="2618905"/>
              <a:ext cx="1554480" cy="39319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1,000,000</a:t>
              </a:r>
            </a:p>
          </p:txBody>
        </p:sp>
        <p:sp>
          <p:nvSpPr>
            <p:cNvPr id="17" name="Rectangle 16">
              <a:extLst>
                <a:ext uri="{FF2B5EF4-FFF2-40B4-BE49-F238E27FC236}">
                  <a16:creationId xmlns:a16="http://schemas.microsoft.com/office/drawing/2014/main" id="{D1EC7ECB-2244-F9CC-6EE3-E1BC00B9BB22}"/>
                </a:ext>
              </a:extLst>
            </p:cNvPr>
            <p:cNvSpPr/>
            <p:nvPr/>
          </p:nvSpPr>
          <p:spPr>
            <a:xfrm>
              <a:off x="6638656" y="3096639"/>
              <a:ext cx="1001485"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a:t>
              </a:r>
            </a:p>
          </p:txBody>
        </p:sp>
        <p:sp>
          <p:nvSpPr>
            <p:cNvPr id="18" name="Rectangle 17">
              <a:extLst>
                <a:ext uri="{FF2B5EF4-FFF2-40B4-BE49-F238E27FC236}">
                  <a16:creationId xmlns:a16="http://schemas.microsoft.com/office/drawing/2014/main" id="{64124D54-FFA0-52B3-4837-E4BB1DBA489E}"/>
                </a:ext>
              </a:extLst>
            </p:cNvPr>
            <p:cNvSpPr/>
            <p:nvPr/>
          </p:nvSpPr>
          <p:spPr>
            <a:xfrm>
              <a:off x="7742870" y="3096639"/>
              <a:ext cx="1001485"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a:t>
              </a:r>
            </a:p>
          </p:txBody>
        </p:sp>
        <p:sp>
          <p:nvSpPr>
            <p:cNvPr id="19" name="Rectangle 18">
              <a:extLst>
                <a:ext uri="{FF2B5EF4-FFF2-40B4-BE49-F238E27FC236}">
                  <a16:creationId xmlns:a16="http://schemas.microsoft.com/office/drawing/2014/main" id="{5AE6DADE-1C92-5F8D-CE59-9C1B10154107}"/>
                </a:ext>
              </a:extLst>
            </p:cNvPr>
            <p:cNvSpPr/>
            <p:nvPr/>
          </p:nvSpPr>
          <p:spPr>
            <a:xfrm>
              <a:off x="8814463" y="3096639"/>
              <a:ext cx="1110016"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a:t>
              </a:r>
            </a:p>
          </p:txBody>
        </p:sp>
        <p:sp>
          <p:nvSpPr>
            <p:cNvPr id="20" name="Rectangle 19">
              <a:extLst>
                <a:ext uri="{FF2B5EF4-FFF2-40B4-BE49-F238E27FC236}">
                  <a16:creationId xmlns:a16="http://schemas.microsoft.com/office/drawing/2014/main" id="{CED50A38-2BF6-B861-0DD9-CC430502B5F0}"/>
                </a:ext>
              </a:extLst>
            </p:cNvPr>
            <p:cNvSpPr/>
            <p:nvPr/>
          </p:nvSpPr>
          <p:spPr>
            <a:xfrm>
              <a:off x="10003839" y="3096639"/>
              <a:ext cx="1257866"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100,000</a:t>
              </a:r>
            </a:p>
          </p:txBody>
        </p:sp>
      </p:grpSp>
    </p:spTree>
    <p:extLst>
      <p:ext uri="{BB962C8B-B14F-4D97-AF65-F5344CB8AC3E}">
        <p14:creationId xmlns:p14="http://schemas.microsoft.com/office/powerpoint/2010/main" val="1769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6AEFE8-C63F-8F0C-A4DC-C9946A0FCF97}"/>
              </a:ext>
            </a:extLst>
          </p:cNvPr>
          <p:cNvSpPr>
            <a:spLocks noGrp="1"/>
          </p:cNvSpPr>
          <p:nvPr>
            <p:ph type="subTitle" idx="1"/>
          </p:nvPr>
        </p:nvSpPr>
        <p:spPr/>
        <p:txBody>
          <a:bodyPr/>
          <a:lstStyle/>
          <a:p>
            <a:r>
              <a:rPr lang="en-US" dirty="0"/>
              <a:t>make a plan</a:t>
            </a:r>
          </a:p>
        </p:txBody>
      </p:sp>
    </p:spTree>
    <p:extLst>
      <p:ext uri="{BB962C8B-B14F-4D97-AF65-F5344CB8AC3E}">
        <p14:creationId xmlns:p14="http://schemas.microsoft.com/office/powerpoint/2010/main" val="10067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78DB-E496-D4E6-3FF8-5580FF22C182}"/>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4E5F4723-F6C9-9EA6-9177-9777CE885264}"/>
              </a:ext>
            </a:extLst>
          </p:cNvPr>
          <p:cNvSpPr txBox="1">
            <a:spLocks/>
          </p:cNvSpPr>
          <p:nvPr/>
        </p:nvSpPr>
        <p:spPr>
          <a:xfrm>
            <a:off x="1077593" y="4260556"/>
            <a:ext cx="1794897"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C7BF952D-F38E-F7F5-F5C8-C8849847AFE0}"/>
              </a:ext>
            </a:extLst>
          </p:cNvPr>
          <p:cNvSpPr/>
          <p:nvPr/>
        </p:nvSpPr>
        <p:spPr>
          <a:xfrm>
            <a:off x="862914" y="3955704"/>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how would you start?</a:t>
            </a:r>
          </a:p>
        </p:txBody>
      </p:sp>
      <p:sp>
        <p:nvSpPr>
          <p:cNvPr id="4" name="Rounded Rectangular Callout 3">
            <a:extLst>
              <a:ext uri="{FF2B5EF4-FFF2-40B4-BE49-F238E27FC236}">
                <a16:creationId xmlns:a16="http://schemas.microsoft.com/office/drawing/2014/main" id="{2C1B7C60-BC00-9947-5F6A-E6F9A7F4AB2B}"/>
              </a:ext>
            </a:extLst>
          </p:cNvPr>
          <p:cNvSpPr/>
          <p:nvPr/>
        </p:nvSpPr>
        <p:spPr>
          <a:xfrm>
            <a:off x="862914" y="2005827"/>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what’s it about?</a:t>
            </a:r>
          </a:p>
        </p:txBody>
      </p:sp>
      <p:sp>
        <p:nvSpPr>
          <p:cNvPr id="3" name="TextBox 2">
            <a:extLst>
              <a:ext uri="{FF2B5EF4-FFF2-40B4-BE49-F238E27FC236}">
                <a16:creationId xmlns:a16="http://schemas.microsoft.com/office/drawing/2014/main" id="{AC986681-2FF8-A3D1-A9DD-B81C48DC2EBB}"/>
              </a:ext>
            </a:extLst>
          </p:cNvPr>
          <p:cNvSpPr txBox="1"/>
          <p:nvPr/>
        </p:nvSpPr>
        <p:spPr>
          <a:xfrm>
            <a:off x="5660847" y="2131064"/>
            <a:ext cx="5284382" cy="2739211"/>
          </a:xfrm>
          <a:prstGeom prst="rect">
            <a:avLst/>
          </a:prstGeom>
          <a:noFill/>
          <a:ln w="28575">
            <a:solidFill>
              <a:schemeClr val="bg1">
                <a:lumMod val="75000"/>
              </a:schemeClr>
            </a:solidFill>
            <a:prstDash val="dash"/>
          </a:ln>
        </p:spPr>
        <p:txBody>
          <a:bodyPr wrap="square" rtlCol="0">
            <a:spAutoFit/>
          </a:bodyPr>
          <a:lstStyle/>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r>
              <a:rPr lang="en-US" sz="2800" dirty="0">
                <a:latin typeface="Century Gothic" panose="020B0502020202020204" pitchFamily="34" charset="0"/>
              </a:rPr>
              <a:t>(4 x 1,000) + (2 x 1) + (7 x 0.1)</a:t>
            </a: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11685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EF63B2-1B6D-D36B-C1C2-66CDBCEEDB51}"/>
              </a:ext>
            </a:extLst>
          </p:cNvPr>
          <p:cNvSpPr>
            <a:spLocks noGrp="1"/>
          </p:cNvSpPr>
          <p:nvPr>
            <p:ph type="subTitle" idx="1"/>
          </p:nvPr>
        </p:nvSpPr>
        <p:spPr/>
        <p:txBody>
          <a:bodyPr/>
          <a:lstStyle/>
          <a:p>
            <a:r>
              <a:rPr lang="en-US" dirty="0"/>
              <a:t>show what you know</a:t>
            </a:r>
          </a:p>
        </p:txBody>
      </p:sp>
    </p:spTree>
    <p:extLst>
      <p:ext uri="{BB962C8B-B14F-4D97-AF65-F5344CB8AC3E}">
        <p14:creationId xmlns:p14="http://schemas.microsoft.com/office/powerpoint/2010/main" val="39908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F429-CAF8-14DF-7194-28B8BA76A92F}"/>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195F10D5-0016-6525-516D-E3A07A70C6C7}"/>
              </a:ext>
            </a:extLst>
          </p:cNvPr>
          <p:cNvSpPr txBox="1">
            <a:spLocks/>
          </p:cNvSpPr>
          <p:nvPr/>
        </p:nvSpPr>
        <p:spPr>
          <a:xfrm>
            <a:off x="862913" y="1728468"/>
            <a:ext cx="2224256" cy="411956"/>
          </a:xfrm>
        </p:spPr>
        <p:txBody>
          <a:bodyPr anchor="t"/>
          <a:lstStyle>
            <a:lvl1pPr marL="0" indent="0" algn="ctr" defTabSz="914400" rtl="0" eaLnBrk="1" latinLnBrk="0" hangingPunct="1">
              <a:lnSpc>
                <a:spcPct val="90000"/>
              </a:lnSpc>
              <a:spcBef>
                <a:spcPts val="0"/>
              </a:spcBef>
              <a:buFont typeface="Arial" panose="020B0604020202020204" pitchFamily="34" charset="0"/>
              <a:buNone/>
              <a:defRPr sz="24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6" name="Text Placeholder 2">
            <a:extLst>
              <a:ext uri="{FF2B5EF4-FFF2-40B4-BE49-F238E27FC236}">
                <a16:creationId xmlns:a16="http://schemas.microsoft.com/office/drawing/2014/main" id="{74A596EE-B42F-0F7B-227A-78C7F98C9E5B}"/>
              </a:ext>
            </a:extLst>
          </p:cNvPr>
          <p:cNvSpPr txBox="1">
            <a:spLocks/>
          </p:cNvSpPr>
          <p:nvPr/>
        </p:nvSpPr>
        <p:spPr>
          <a:xfrm>
            <a:off x="753135" y="4291918"/>
            <a:ext cx="2443812"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6D972703-D900-9FDF-6F12-34E3B4BB7C4D}"/>
              </a:ext>
            </a:extLst>
          </p:cNvPr>
          <p:cNvSpPr/>
          <p:nvPr/>
        </p:nvSpPr>
        <p:spPr>
          <a:xfrm>
            <a:off x="862914" y="4049661"/>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information is important?</a:t>
            </a:r>
          </a:p>
        </p:txBody>
      </p:sp>
      <p:sp>
        <p:nvSpPr>
          <p:cNvPr id="3" name="Rounded Rectangular Callout 2">
            <a:extLst>
              <a:ext uri="{FF2B5EF4-FFF2-40B4-BE49-F238E27FC236}">
                <a16:creationId xmlns:a16="http://schemas.microsoft.com/office/drawing/2014/main" id="{F8F87D30-2386-D7FA-9E35-272A414EECB7}"/>
              </a:ext>
            </a:extLst>
          </p:cNvPr>
          <p:cNvSpPr/>
          <p:nvPr/>
        </p:nvSpPr>
        <p:spPr>
          <a:xfrm>
            <a:off x="862914" y="2005827"/>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do you know about the content?</a:t>
            </a:r>
          </a:p>
        </p:txBody>
      </p:sp>
      <p:sp>
        <p:nvSpPr>
          <p:cNvPr id="5" name="TextBox 4">
            <a:extLst>
              <a:ext uri="{FF2B5EF4-FFF2-40B4-BE49-F238E27FC236}">
                <a16:creationId xmlns:a16="http://schemas.microsoft.com/office/drawing/2014/main" id="{F1327345-7FA9-7CE1-A094-36E83720D27A}"/>
              </a:ext>
            </a:extLst>
          </p:cNvPr>
          <p:cNvSpPr txBox="1"/>
          <p:nvPr/>
        </p:nvSpPr>
        <p:spPr>
          <a:xfrm>
            <a:off x="5530218" y="2348778"/>
            <a:ext cx="5284382" cy="2739211"/>
          </a:xfrm>
          <a:prstGeom prst="rect">
            <a:avLst/>
          </a:prstGeom>
          <a:noFill/>
          <a:ln w="28575">
            <a:solidFill>
              <a:schemeClr val="bg1">
                <a:lumMod val="75000"/>
              </a:schemeClr>
            </a:solidFill>
            <a:prstDash val="dash"/>
          </a:ln>
        </p:spPr>
        <p:txBody>
          <a:bodyPr wrap="square" rtlCol="0">
            <a:spAutoFit/>
          </a:bodyPr>
          <a:lstStyle/>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r>
              <a:rPr lang="en-US" sz="2800">
                <a:latin typeface="Century Gothic" panose="020B0502020202020204" pitchFamily="34" charset="0"/>
              </a:rPr>
              <a:t>(4 </a:t>
            </a:r>
            <a:r>
              <a:rPr lang="en-US" sz="2800" dirty="0">
                <a:latin typeface="Century Gothic" panose="020B0502020202020204" pitchFamily="34" charset="0"/>
              </a:rPr>
              <a:t>x 1,000) + (2 x 1) + (7 x 0.1)</a:t>
            </a: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89410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0E977F5-4AED-50E2-FBDD-DE67C0FB81F9}"/>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just the facts</a:t>
            </a:r>
          </a:p>
        </p:txBody>
      </p:sp>
      <p:pic>
        <p:nvPicPr>
          <p:cNvPr id="8" name="Picture 7">
            <a:extLst>
              <a:ext uri="{FF2B5EF4-FFF2-40B4-BE49-F238E27FC236}">
                <a16:creationId xmlns:a16="http://schemas.microsoft.com/office/drawing/2014/main" id="{2168A081-3D25-3FCB-10A2-FF80CCC7D8F7}"/>
              </a:ext>
            </a:extLst>
          </p:cNvPr>
          <p:cNvPicPr>
            <a:picLocks noChangeAspect="1"/>
          </p:cNvPicPr>
          <p:nvPr/>
        </p:nvPicPr>
        <p:blipFill>
          <a:blip r:embed="rId3"/>
          <a:stretch>
            <a:fillRect/>
          </a:stretch>
        </p:blipFill>
        <p:spPr>
          <a:xfrm>
            <a:off x="575104" y="974477"/>
            <a:ext cx="3871913" cy="1699368"/>
          </a:xfrm>
          <a:prstGeom prst="rect">
            <a:avLst/>
          </a:prstGeom>
        </p:spPr>
      </p:pic>
      <p:pic>
        <p:nvPicPr>
          <p:cNvPr id="9" name="Picture 8">
            <a:extLst>
              <a:ext uri="{FF2B5EF4-FFF2-40B4-BE49-F238E27FC236}">
                <a16:creationId xmlns:a16="http://schemas.microsoft.com/office/drawing/2014/main" id="{CF8E91F1-2029-DC4F-50A8-7C64697DCAC0}"/>
              </a:ext>
            </a:extLst>
          </p:cNvPr>
          <p:cNvPicPr>
            <a:picLocks noChangeAspect="1"/>
          </p:cNvPicPr>
          <p:nvPr/>
        </p:nvPicPr>
        <p:blipFill>
          <a:blip r:embed="rId4"/>
          <a:stretch>
            <a:fillRect/>
          </a:stretch>
        </p:blipFill>
        <p:spPr>
          <a:xfrm>
            <a:off x="575104" y="4646807"/>
            <a:ext cx="3871913" cy="1740216"/>
          </a:xfrm>
          <a:prstGeom prst="rect">
            <a:avLst/>
          </a:prstGeom>
        </p:spPr>
      </p:pic>
      <p:pic>
        <p:nvPicPr>
          <p:cNvPr id="10" name="Picture 9">
            <a:extLst>
              <a:ext uri="{FF2B5EF4-FFF2-40B4-BE49-F238E27FC236}">
                <a16:creationId xmlns:a16="http://schemas.microsoft.com/office/drawing/2014/main" id="{24F36B4B-CF49-6E71-38F6-7C0E084DDAFE}"/>
              </a:ext>
            </a:extLst>
          </p:cNvPr>
          <p:cNvPicPr>
            <a:picLocks noChangeAspect="1"/>
          </p:cNvPicPr>
          <p:nvPr/>
        </p:nvPicPr>
        <p:blipFill>
          <a:blip r:embed="rId5"/>
          <a:stretch>
            <a:fillRect/>
          </a:stretch>
        </p:blipFill>
        <p:spPr>
          <a:xfrm>
            <a:off x="575104" y="2733134"/>
            <a:ext cx="3895344" cy="1900706"/>
          </a:xfrm>
          <a:prstGeom prst="rect">
            <a:avLst/>
          </a:prstGeom>
        </p:spPr>
      </p:pic>
      <p:sp>
        <p:nvSpPr>
          <p:cNvPr id="2" name="TextBox 1">
            <a:extLst>
              <a:ext uri="{FF2B5EF4-FFF2-40B4-BE49-F238E27FC236}">
                <a16:creationId xmlns:a16="http://schemas.microsoft.com/office/drawing/2014/main" id="{0387F86E-2EF0-4754-D3CE-C2742C9243DE}"/>
              </a:ext>
            </a:extLst>
          </p:cNvPr>
          <p:cNvSpPr txBox="1"/>
          <p:nvPr/>
        </p:nvSpPr>
        <p:spPr>
          <a:xfrm>
            <a:off x="5943876" y="1935121"/>
            <a:ext cx="5284382" cy="2739211"/>
          </a:xfrm>
          <a:prstGeom prst="rect">
            <a:avLst/>
          </a:prstGeom>
          <a:noFill/>
          <a:ln w="28575">
            <a:solidFill>
              <a:schemeClr val="bg1">
                <a:lumMod val="75000"/>
              </a:schemeClr>
            </a:solidFill>
            <a:prstDash val="dash"/>
          </a:ln>
        </p:spPr>
        <p:txBody>
          <a:bodyPr wrap="square" rtlCol="0">
            <a:spAutoFit/>
          </a:bodyPr>
          <a:lstStyle/>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r>
              <a:rPr lang="en-US" sz="2800">
                <a:latin typeface="Century Gothic" panose="020B0502020202020204" pitchFamily="34" charset="0"/>
              </a:rPr>
              <a:t>(4 </a:t>
            </a:r>
            <a:r>
              <a:rPr lang="en-US" sz="2800" dirty="0">
                <a:latin typeface="Century Gothic" panose="020B0502020202020204" pitchFamily="34" charset="0"/>
              </a:rPr>
              <a:t>x 1,000) + (2 x 1) + (7 x 0.1)</a:t>
            </a: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6636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87F036-A1ED-F3C3-048D-9D3F0B622B45}"/>
              </a:ext>
            </a:extLst>
          </p:cNvPr>
          <p:cNvSpPr>
            <a:spLocks noGrp="1"/>
          </p:cNvSpPr>
          <p:nvPr>
            <p:ph type="subTitle" idx="1"/>
          </p:nvPr>
        </p:nvSpPr>
        <p:spPr/>
        <p:txBody>
          <a:bodyPr/>
          <a:lstStyle/>
          <a:p>
            <a:r>
              <a:rPr lang="en-US" dirty="0"/>
              <a:t>work it out</a:t>
            </a:r>
          </a:p>
        </p:txBody>
      </p:sp>
    </p:spTree>
    <p:extLst>
      <p:ext uri="{BB962C8B-B14F-4D97-AF65-F5344CB8AC3E}">
        <p14:creationId xmlns:p14="http://schemas.microsoft.com/office/powerpoint/2010/main" val="317096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9E6ED0F7-65CE-4823-94F3-80422DD90908}"/>
              </a:ext>
            </a:extLst>
          </p:cNvPr>
          <p:cNvSpPr/>
          <p:nvPr/>
        </p:nvSpPr>
        <p:spPr>
          <a:xfrm>
            <a:off x="862914" y="3955704"/>
            <a:ext cx="2910852"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mistakes do you need to avoid?</a:t>
            </a:r>
          </a:p>
        </p:txBody>
      </p:sp>
      <p:sp>
        <p:nvSpPr>
          <p:cNvPr id="3" name="Rounded Rectangular Callout 3">
            <a:extLst>
              <a:ext uri="{FF2B5EF4-FFF2-40B4-BE49-F238E27FC236}">
                <a16:creationId xmlns:a16="http://schemas.microsoft.com/office/drawing/2014/main" id="{3E38EF0F-57D4-62FF-F914-8AE96596E0B3}"/>
              </a:ext>
            </a:extLst>
          </p:cNvPr>
          <p:cNvSpPr/>
          <p:nvPr/>
        </p:nvSpPr>
        <p:spPr>
          <a:xfrm>
            <a:off x="862913" y="2005827"/>
            <a:ext cx="2910853"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explain your answers in more than one way</a:t>
            </a:r>
          </a:p>
        </p:txBody>
      </p:sp>
      <p:sp>
        <p:nvSpPr>
          <p:cNvPr id="28" name="TextBox 27">
            <a:extLst>
              <a:ext uri="{FF2B5EF4-FFF2-40B4-BE49-F238E27FC236}">
                <a16:creationId xmlns:a16="http://schemas.microsoft.com/office/drawing/2014/main" id="{7FCBD4E3-9193-32E8-1FFF-85284CB86750}"/>
              </a:ext>
            </a:extLst>
          </p:cNvPr>
          <p:cNvSpPr txBox="1"/>
          <p:nvPr/>
        </p:nvSpPr>
        <p:spPr>
          <a:xfrm>
            <a:off x="5441659" y="1720840"/>
            <a:ext cx="5563205" cy="3508653"/>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dirty="0">
                <a:latin typeface="Verdana" panose="020B0604030504040204" pitchFamily="34" charset="0"/>
                <a:ea typeface="Verdana" panose="020B0604030504040204" pitchFamily="34" charset="0"/>
              </a:rPr>
              <a:t>How is the number 4,002.7 written in expanded notation? Move the correct answer to each box. Not all answers will be used.</a:t>
            </a: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(4 x           ) + (2 x            ) + (7 x            )</a:t>
            </a:r>
          </a:p>
        </p:txBody>
      </p:sp>
      <p:sp>
        <p:nvSpPr>
          <p:cNvPr id="29" name="Rectangle 28">
            <a:extLst>
              <a:ext uri="{FF2B5EF4-FFF2-40B4-BE49-F238E27FC236}">
                <a16:creationId xmlns:a16="http://schemas.microsoft.com/office/drawing/2014/main" id="{B8BED41E-E559-7D1F-8EE1-2B7A94AFF855}"/>
              </a:ext>
            </a:extLst>
          </p:cNvPr>
          <p:cNvSpPr/>
          <p:nvPr/>
        </p:nvSpPr>
        <p:spPr>
          <a:xfrm>
            <a:off x="6197103" y="4813844"/>
            <a:ext cx="648501" cy="2686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0" name="Rectangle 29">
            <a:extLst>
              <a:ext uri="{FF2B5EF4-FFF2-40B4-BE49-F238E27FC236}">
                <a16:creationId xmlns:a16="http://schemas.microsoft.com/office/drawing/2014/main" id="{5A7553AE-445F-2C39-2631-E813A2380CA1}"/>
              </a:ext>
            </a:extLst>
          </p:cNvPr>
          <p:cNvSpPr/>
          <p:nvPr/>
        </p:nvSpPr>
        <p:spPr>
          <a:xfrm>
            <a:off x="8163330" y="4797552"/>
            <a:ext cx="609281" cy="2798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1" name="Rectangle 30">
            <a:extLst>
              <a:ext uri="{FF2B5EF4-FFF2-40B4-BE49-F238E27FC236}">
                <a16:creationId xmlns:a16="http://schemas.microsoft.com/office/drawing/2014/main" id="{148DC774-DB03-8844-CBBA-707869321B98}"/>
              </a:ext>
            </a:extLst>
          </p:cNvPr>
          <p:cNvSpPr/>
          <p:nvPr/>
        </p:nvSpPr>
        <p:spPr>
          <a:xfrm>
            <a:off x="9988484" y="4791432"/>
            <a:ext cx="670912" cy="2910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2" name="Rectangle 31">
            <a:extLst>
              <a:ext uri="{FF2B5EF4-FFF2-40B4-BE49-F238E27FC236}">
                <a16:creationId xmlns:a16="http://schemas.microsoft.com/office/drawing/2014/main" id="{38990C96-170E-1D94-6CF3-B5A1D94262E4}"/>
              </a:ext>
            </a:extLst>
          </p:cNvPr>
          <p:cNvSpPr/>
          <p:nvPr/>
        </p:nvSpPr>
        <p:spPr>
          <a:xfrm>
            <a:off x="5562929" y="3183870"/>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0.1</a:t>
            </a:r>
          </a:p>
        </p:txBody>
      </p:sp>
      <p:sp>
        <p:nvSpPr>
          <p:cNvPr id="33" name="Rectangle 32">
            <a:extLst>
              <a:ext uri="{FF2B5EF4-FFF2-40B4-BE49-F238E27FC236}">
                <a16:creationId xmlns:a16="http://schemas.microsoft.com/office/drawing/2014/main" id="{D58709DC-2AD8-4E05-BEBC-7F2F70C1352A}"/>
              </a:ext>
            </a:extLst>
          </p:cNvPr>
          <p:cNvSpPr/>
          <p:nvPr/>
        </p:nvSpPr>
        <p:spPr>
          <a:xfrm>
            <a:off x="8448005" y="3183870"/>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0.01</a:t>
            </a:r>
          </a:p>
        </p:txBody>
      </p:sp>
      <p:sp>
        <p:nvSpPr>
          <p:cNvPr id="34" name="Rectangle 33">
            <a:extLst>
              <a:ext uri="{FF2B5EF4-FFF2-40B4-BE49-F238E27FC236}">
                <a16:creationId xmlns:a16="http://schemas.microsoft.com/office/drawing/2014/main" id="{0D212A04-EA7C-BE5D-2B72-EDE33FA817D1}"/>
              </a:ext>
            </a:extLst>
          </p:cNvPr>
          <p:cNvSpPr/>
          <p:nvPr/>
        </p:nvSpPr>
        <p:spPr>
          <a:xfrm>
            <a:off x="6455649" y="3183870"/>
            <a:ext cx="822960"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a:t>
            </a:r>
          </a:p>
        </p:txBody>
      </p:sp>
      <p:sp>
        <p:nvSpPr>
          <p:cNvPr id="35" name="Rectangle 34">
            <a:extLst>
              <a:ext uri="{FF2B5EF4-FFF2-40B4-BE49-F238E27FC236}">
                <a16:creationId xmlns:a16="http://schemas.microsoft.com/office/drawing/2014/main" id="{014BB452-B36E-FC2B-444A-CC196130AB86}"/>
              </a:ext>
            </a:extLst>
          </p:cNvPr>
          <p:cNvSpPr/>
          <p:nvPr/>
        </p:nvSpPr>
        <p:spPr>
          <a:xfrm>
            <a:off x="7360107" y="3183870"/>
            <a:ext cx="1001485"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a:t>
            </a:r>
          </a:p>
        </p:txBody>
      </p:sp>
      <p:sp>
        <p:nvSpPr>
          <p:cNvPr id="36" name="Rectangle 35">
            <a:extLst>
              <a:ext uri="{FF2B5EF4-FFF2-40B4-BE49-F238E27FC236}">
                <a16:creationId xmlns:a16="http://schemas.microsoft.com/office/drawing/2014/main" id="{EF89A557-0B19-D6A5-0F3F-6D11383B82C4}"/>
              </a:ext>
            </a:extLst>
          </p:cNvPr>
          <p:cNvSpPr/>
          <p:nvPr/>
        </p:nvSpPr>
        <p:spPr>
          <a:xfrm>
            <a:off x="9340721" y="3183870"/>
            <a:ext cx="1554480" cy="39319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1,000,000</a:t>
            </a:r>
          </a:p>
        </p:txBody>
      </p:sp>
      <p:sp>
        <p:nvSpPr>
          <p:cNvPr id="37" name="Rectangle 36">
            <a:extLst>
              <a:ext uri="{FF2B5EF4-FFF2-40B4-BE49-F238E27FC236}">
                <a16:creationId xmlns:a16="http://schemas.microsoft.com/office/drawing/2014/main" id="{2A381FE0-45E3-8368-CD90-2E0249890AC9}"/>
              </a:ext>
            </a:extLst>
          </p:cNvPr>
          <p:cNvSpPr/>
          <p:nvPr/>
        </p:nvSpPr>
        <p:spPr>
          <a:xfrm>
            <a:off x="5929567" y="3721238"/>
            <a:ext cx="1001485"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a:t>
            </a:r>
          </a:p>
        </p:txBody>
      </p:sp>
      <p:sp>
        <p:nvSpPr>
          <p:cNvPr id="38" name="Rectangle 37">
            <a:extLst>
              <a:ext uri="{FF2B5EF4-FFF2-40B4-BE49-F238E27FC236}">
                <a16:creationId xmlns:a16="http://schemas.microsoft.com/office/drawing/2014/main" id="{D787C0D4-7B25-EFD7-3231-584CD3CE4CA8}"/>
              </a:ext>
            </a:extLst>
          </p:cNvPr>
          <p:cNvSpPr/>
          <p:nvPr/>
        </p:nvSpPr>
        <p:spPr>
          <a:xfrm>
            <a:off x="7033781" y="3721238"/>
            <a:ext cx="1001485"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a:t>
            </a:r>
          </a:p>
        </p:txBody>
      </p:sp>
      <p:sp>
        <p:nvSpPr>
          <p:cNvPr id="39" name="Rectangle 38">
            <a:extLst>
              <a:ext uri="{FF2B5EF4-FFF2-40B4-BE49-F238E27FC236}">
                <a16:creationId xmlns:a16="http://schemas.microsoft.com/office/drawing/2014/main" id="{533F7181-90C6-5659-0F85-B0F9A57B8F52}"/>
              </a:ext>
            </a:extLst>
          </p:cNvPr>
          <p:cNvSpPr/>
          <p:nvPr/>
        </p:nvSpPr>
        <p:spPr>
          <a:xfrm>
            <a:off x="8105374" y="3721238"/>
            <a:ext cx="1110016"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a:t>
            </a:r>
          </a:p>
        </p:txBody>
      </p:sp>
      <p:sp>
        <p:nvSpPr>
          <p:cNvPr id="40" name="Rectangle 39">
            <a:extLst>
              <a:ext uri="{FF2B5EF4-FFF2-40B4-BE49-F238E27FC236}">
                <a16:creationId xmlns:a16="http://schemas.microsoft.com/office/drawing/2014/main" id="{8842C1AC-0D8C-B147-6206-A327779037EB}"/>
              </a:ext>
            </a:extLst>
          </p:cNvPr>
          <p:cNvSpPr/>
          <p:nvPr/>
        </p:nvSpPr>
        <p:spPr>
          <a:xfrm>
            <a:off x="9294750" y="3721238"/>
            <a:ext cx="1257866" cy="3918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100,000</a:t>
            </a:r>
          </a:p>
        </p:txBody>
      </p:sp>
    </p:spTree>
    <p:extLst>
      <p:ext uri="{BB962C8B-B14F-4D97-AF65-F5344CB8AC3E}">
        <p14:creationId xmlns:p14="http://schemas.microsoft.com/office/powerpoint/2010/main" val="2172881330"/>
      </p:ext>
    </p:extLst>
  </p:cSld>
  <p:clrMapOvr>
    <a:masterClrMapping/>
  </p:clrMapOvr>
</p:sld>
</file>

<file path=ppt/theme/theme1.xml><?xml version="1.0" encoding="utf-8"?>
<a:theme xmlns:a="http://schemas.openxmlformats.org/drawingml/2006/main" name="blank optio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 make a pl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 show what you know">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 work it 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 think it u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 write about i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itle p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790</TotalTime>
  <Words>2175</Words>
  <Application>Microsoft Office PowerPoint</Application>
  <PresentationFormat>Widescreen</PresentationFormat>
  <Paragraphs>292</Paragraphs>
  <Slides>15</Slides>
  <Notes>15</Notes>
  <HiddenSlides>2</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15</vt:i4>
      </vt:variant>
    </vt:vector>
  </HeadingPairs>
  <TitlesOfParts>
    <vt:vector size="27" baseType="lpstr">
      <vt:lpstr>Arial</vt:lpstr>
      <vt:lpstr>Calibri</vt:lpstr>
      <vt:lpstr>Century Gothic</vt:lpstr>
      <vt:lpstr>Tahoma</vt:lpstr>
      <vt:lpstr>Verdana</vt:lpstr>
      <vt:lpstr>blank options</vt:lpstr>
      <vt:lpstr>1 make a plan</vt:lpstr>
      <vt:lpstr>2 show what you know</vt:lpstr>
      <vt:lpstr>3 work it out</vt:lpstr>
      <vt:lpstr>4 think it up</vt:lpstr>
      <vt:lpstr>5 write about it</vt:lpstr>
      <vt:lpstr>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Sandy Lucero</dc:creator>
  <cp:lastModifiedBy>Sandy Lucero</cp:lastModifiedBy>
  <cp:revision>150</cp:revision>
  <dcterms:created xsi:type="dcterms:W3CDTF">2025-07-09T19:11:59Z</dcterms:created>
  <dcterms:modified xsi:type="dcterms:W3CDTF">2025-09-22T23:07:30Z</dcterms:modified>
</cp:coreProperties>
</file>