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9"/>
  </p:notesMasterIdLst>
  <p:sldIdLst>
    <p:sldId id="256" r:id="rId8"/>
    <p:sldId id="265" r:id="rId9"/>
    <p:sldId id="258" r:id="rId10"/>
    <p:sldId id="279" r:id="rId11"/>
    <p:sldId id="259" r:id="rId12"/>
    <p:sldId id="280" r:id="rId13"/>
    <p:sldId id="270" r:id="rId14"/>
    <p:sldId id="271" r:id="rId15"/>
    <p:sldId id="289" r:id="rId16"/>
    <p:sldId id="290" r:id="rId17"/>
    <p:sldId id="260" r:id="rId18"/>
    <p:sldId id="267" r:id="rId19"/>
    <p:sldId id="272" r:id="rId20"/>
    <p:sldId id="273" r:id="rId21"/>
    <p:sldId id="276" r:id="rId22"/>
    <p:sldId id="277" r:id="rId23"/>
    <p:sldId id="261" r:id="rId24"/>
    <p:sldId id="268" r:id="rId25"/>
    <p:sldId id="283" r:id="rId26"/>
    <p:sldId id="262" r:id="rId27"/>
    <p:sldId id="2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FDFDB4-DC1F-007E-BD8F-ADA6C5304D83}" name="Sandy Lucero" initials="SL" userId="S::sandy@lead4ward.com::64dd3d7d-bc22-49e0-9b8a-4cec45fb4fae" providerId="AD"/>
  <p188:author id="{B0EBDACC-B921-258E-D6E5-885307BDEEAE}" name="Kimberly O'Neal" initials="KO" userId="C7XtvxS4g0cBb4xk4cfY09vszhBAkawk5/Khzw2ihEQ="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5C340"/>
    <a:srgbClr val="025E9F"/>
    <a:srgbClr val="FF660E"/>
    <a:srgbClr val="005EA0"/>
    <a:srgbClr val="035EA0"/>
    <a:srgbClr val="86C440"/>
    <a:srgbClr val="FFFF00"/>
    <a:srgbClr val="047AD2"/>
    <a:srgbClr val="089AF1"/>
    <a:srgbClr val="AEDE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12FF39-AF91-42DA-894E-3FE16831B1F1}" v="4" dt="2025-09-12T15:31:07.7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01" autoAdjust="0"/>
    <p:restoredTop sz="73261" autoAdjust="0"/>
  </p:normalViewPr>
  <p:slideViewPr>
    <p:cSldViewPr snapToGrid="0">
      <p:cViewPr varScale="1">
        <p:scale>
          <a:sx n="78" d="100"/>
          <a:sy n="78" d="100"/>
        </p:scale>
        <p:origin x="1410" y="90"/>
      </p:cViewPr>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microsoft.com/office/2016/11/relationships/changesInfo" Target="changesInfos/changesInfo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157F2442-79E7-4F6E-B85E-FB71DD6D776E}"/>
    <pc:docChg chg="modSld">
      <pc:chgData name="Kimberly O'Neal" userId="C7XtvxS4g0cBb4xk4cfY09vszhBAkawk5/Khzw2ihEQ=" providerId="None" clId="Web-{157F2442-79E7-4F6E-B85E-FB71DD6D776E}" dt="2025-09-04T21:47:47.781" v="81" actId="20577"/>
      <pc:docMkLst>
        <pc:docMk/>
      </pc:docMkLst>
      <pc:sldChg chg="delAnim">
        <pc:chgData name="Kimberly O'Neal" userId="C7XtvxS4g0cBb4xk4cfY09vszhBAkawk5/Khzw2ihEQ=" providerId="None" clId="Web-{157F2442-79E7-4F6E-B85E-FB71DD6D776E}" dt="2025-09-04T21:46:20.937" v="5"/>
        <pc:sldMkLst>
          <pc:docMk/>
          <pc:sldMk cId="2172881330" sldId="267"/>
        </pc:sldMkLst>
      </pc:sldChg>
      <pc:sldChg chg="delAnim">
        <pc:chgData name="Kimberly O'Neal" userId="C7XtvxS4g0cBb4xk4cfY09vszhBAkawk5/Khzw2ihEQ=" providerId="None" clId="Web-{157F2442-79E7-4F6E-B85E-FB71DD6D776E}" dt="2025-09-04T21:46:32.484" v="7"/>
        <pc:sldMkLst>
          <pc:docMk/>
          <pc:sldMk cId="1873386740" sldId="268"/>
        </pc:sldMkLst>
      </pc:sldChg>
      <pc:sldChg chg="delAnim">
        <pc:chgData name="Kimberly O'Neal" userId="C7XtvxS4g0cBb4xk4cfY09vszhBAkawk5/Khzw2ihEQ=" providerId="None" clId="Web-{157F2442-79E7-4F6E-B85E-FB71DD6D776E}" dt="2025-09-04T21:45:50.531" v="1"/>
        <pc:sldMkLst>
          <pc:docMk/>
          <pc:sldMk cId="116853761" sldId="279"/>
        </pc:sldMkLst>
      </pc:sldChg>
      <pc:sldChg chg="delAnim">
        <pc:chgData name="Kimberly O'Neal" userId="C7XtvxS4g0cBb4xk4cfY09vszhBAkawk5/Khzw2ihEQ=" providerId="None" clId="Web-{157F2442-79E7-4F6E-B85E-FB71DD6D776E}" dt="2025-09-04T21:46:07.046" v="3"/>
        <pc:sldMkLst>
          <pc:docMk/>
          <pc:sldMk cId="3894104992" sldId="280"/>
        </pc:sldMkLst>
      </pc:sldChg>
      <pc:sldChg chg="addSp modSp delAnim">
        <pc:chgData name="Kimberly O'Neal" userId="C7XtvxS4g0cBb4xk4cfY09vszhBAkawk5/Khzw2ihEQ=" providerId="None" clId="Web-{157F2442-79E7-4F6E-B85E-FB71DD6D776E}" dt="2025-09-04T21:47:47.781" v="81" actId="20577"/>
        <pc:sldMkLst>
          <pc:docMk/>
          <pc:sldMk cId="252226454" sldId="288"/>
        </pc:sldMkLst>
        <pc:spChg chg="mod">
          <ac:chgData name="Kimberly O'Neal" userId="C7XtvxS4g0cBb4xk4cfY09vszhBAkawk5/Khzw2ihEQ=" providerId="None" clId="Web-{157F2442-79E7-4F6E-B85E-FB71DD6D776E}" dt="2025-09-04T21:47:47.781" v="81" actId="20577"/>
          <ac:spMkLst>
            <pc:docMk/>
            <pc:sldMk cId="252226454" sldId="288"/>
            <ac:spMk id="2" creationId="{5A9248D1-F337-0503-8E67-372386FA81E5}"/>
          </ac:spMkLst>
        </pc:spChg>
        <pc:spChg chg="mod">
          <ac:chgData name="Kimberly O'Neal" userId="C7XtvxS4g0cBb4xk4cfY09vszhBAkawk5/Khzw2ihEQ=" providerId="None" clId="Web-{157F2442-79E7-4F6E-B85E-FB71DD6D776E}" dt="2025-09-04T21:47:21.624" v="34" actId="20577"/>
          <ac:spMkLst>
            <pc:docMk/>
            <pc:sldMk cId="252226454" sldId="288"/>
            <ac:spMk id="3" creationId="{B6C2D999-4995-8556-5050-E584229293A2}"/>
          </ac:spMkLst>
        </pc:spChg>
        <pc:spChg chg="add mod">
          <ac:chgData name="Kimberly O'Neal" userId="C7XtvxS4g0cBb4xk4cfY09vszhBAkawk5/Khzw2ihEQ=" providerId="None" clId="Web-{157F2442-79E7-4F6E-B85E-FB71DD6D776E}" dt="2025-09-04T21:47:40.109" v="60" actId="20577"/>
          <ac:spMkLst>
            <pc:docMk/>
            <pc:sldMk cId="252226454" sldId="288"/>
            <ac:spMk id="6" creationId="{D1F5614D-BE02-517F-C575-AA67C79DED92}"/>
          </ac:spMkLst>
        </pc:spChg>
        <pc:spChg chg="add mod">
          <ac:chgData name="Kimberly O'Neal" userId="C7XtvxS4g0cBb4xk4cfY09vszhBAkawk5/Khzw2ihEQ=" providerId="None" clId="Web-{157F2442-79E7-4F6E-B85E-FB71DD6D776E}" dt="2025-09-04T21:47:14.015" v="26" actId="20577"/>
          <ac:spMkLst>
            <pc:docMk/>
            <pc:sldMk cId="252226454" sldId="288"/>
            <ac:spMk id="7" creationId="{13A8BF26-995D-4494-BCB1-B54A0779AB15}"/>
          </ac:spMkLst>
        </pc:spChg>
      </pc:sldChg>
    </pc:docChg>
  </pc:docChgLst>
  <pc:docChgLst>
    <pc:chgData name="Kimberly O'Neal" userId="C7XtvxS4g0cBb4xk4cfY09vszhBAkawk5/Khzw2ihEQ=" providerId="None" clId="Web-{E0FA07B3-110B-4542-B558-55C43E277556}"/>
    <pc:docChg chg="addSld delSld modSld">
      <pc:chgData name="Kimberly O'Neal" userId="C7XtvxS4g0cBb4xk4cfY09vszhBAkawk5/Khzw2ihEQ=" providerId="None" clId="Web-{E0FA07B3-110B-4542-B558-55C43E277556}" dt="2025-08-24T23:58:24.778" v="644" actId="20577"/>
      <pc:docMkLst>
        <pc:docMk/>
      </pc:docMkLst>
      <pc:sldChg chg="modSp">
        <pc:chgData name="Kimberly O'Neal" userId="C7XtvxS4g0cBb4xk4cfY09vszhBAkawk5/Khzw2ihEQ=" providerId="None" clId="Web-{E0FA07B3-110B-4542-B558-55C43E277556}" dt="2025-08-24T23:56:54.402" v="568" actId="14100"/>
        <pc:sldMkLst>
          <pc:docMk/>
          <pc:sldMk cId="1873386740" sldId="268"/>
        </pc:sldMkLst>
        <pc:spChg chg="mod">
          <ac:chgData name="Kimberly O'Neal" userId="C7XtvxS4g0cBb4xk4cfY09vszhBAkawk5/Khzw2ihEQ=" providerId="None" clId="Web-{E0FA07B3-110B-4542-B558-55C43E277556}" dt="2025-08-24T23:56:54.402" v="568" actId="14100"/>
          <ac:spMkLst>
            <pc:docMk/>
            <pc:sldMk cId="1873386740" sldId="268"/>
            <ac:spMk id="2" creationId="{50DE24A2-923E-C6A0-8E00-97623BDC1844}"/>
          </ac:spMkLst>
        </pc:spChg>
        <pc:spChg chg="mod">
          <ac:chgData name="Kimberly O'Neal" userId="C7XtvxS4g0cBb4xk4cfY09vszhBAkawk5/Khzw2ihEQ=" providerId="None" clId="Web-{E0FA07B3-110B-4542-B558-55C43E277556}" dt="2025-08-24T23:53:44.401" v="483" actId="20577"/>
          <ac:spMkLst>
            <pc:docMk/>
            <pc:sldMk cId="1873386740" sldId="268"/>
            <ac:spMk id="3" creationId="{0D0B2114-043D-2DEF-8B73-2F305D133F8D}"/>
          </ac:spMkLst>
        </pc:spChg>
      </pc:sldChg>
      <pc:sldChg chg="addSp modSp addAnim">
        <pc:chgData name="Kimberly O'Neal" userId="C7XtvxS4g0cBb4xk4cfY09vszhBAkawk5/Khzw2ihEQ=" providerId="None" clId="Web-{E0FA07B3-110B-4542-B558-55C43E277556}" dt="2025-08-24T23:31:00.426" v="110"/>
        <pc:sldMkLst>
          <pc:docMk/>
          <pc:sldMk cId="3973114400" sldId="271"/>
        </pc:sldMkLst>
        <pc:spChg chg="mod">
          <ac:chgData name="Kimberly O'Neal" userId="C7XtvxS4g0cBb4xk4cfY09vszhBAkawk5/Khzw2ihEQ=" providerId="None" clId="Web-{E0FA07B3-110B-4542-B558-55C43E277556}" dt="2025-08-24T23:26:40.376" v="0" actId="1076"/>
          <ac:spMkLst>
            <pc:docMk/>
            <pc:sldMk cId="3973114400" sldId="271"/>
            <ac:spMk id="7" creationId="{72EE9ECF-050D-A66D-9A73-75B5F55442D6}"/>
          </ac:spMkLst>
        </pc:spChg>
        <pc:graphicFrameChg chg="add mod modGraphic">
          <ac:chgData name="Kimberly O'Neal" userId="C7XtvxS4g0cBb4xk4cfY09vszhBAkawk5/Khzw2ihEQ=" providerId="None" clId="Web-{E0FA07B3-110B-4542-B558-55C43E277556}" dt="2025-08-24T23:30:47.410" v="109"/>
          <ac:graphicFrameMkLst>
            <pc:docMk/>
            <pc:sldMk cId="3973114400" sldId="271"/>
            <ac:graphicFrameMk id="4" creationId="{E74CE7F2-2D3B-1805-7DF9-24996F298CCF}"/>
          </ac:graphicFrameMkLst>
        </pc:graphicFrameChg>
      </pc:sldChg>
      <pc:sldChg chg="addSp delSp modSp addAnim">
        <pc:chgData name="Kimberly O'Neal" userId="C7XtvxS4g0cBb4xk4cfY09vszhBAkawk5/Khzw2ihEQ=" providerId="None" clId="Web-{E0FA07B3-110B-4542-B558-55C43E277556}" dt="2025-08-24T23:42:40.044" v="311"/>
        <pc:sldMkLst>
          <pc:docMk/>
          <pc:sldMk cId="1227204920" sldId="273"/>
        </pc:sldMkLst>
        <pc:spChg chg="add mod">
          <ac:chgData name="Kimberly O'Neal" userId="C7XtvxS4g0cBb4xk4cfY09vszhBAkawk5/Khzw2ihEQ=" providerId="None" clId="Web-{E0FA07B3-110B-4542-B558-55C43E277556}" dt="2025-08-24T23:42:13.575" v="301" actId="20577"/>
          <ac:spMkLst>
            <pc:docMk/>
            <pc:sldMk cId="1227204920" sldId="273"/>
            <ac:spMk id="4" creationId="{897F47BD-BA3E-F70E-FDE7-90FEAC623697}"/>
          </ac:spMkLst>
        </pc:spChg>
        <pc:spChg chg="mod">
          <ac:chgData name="Kimberly O'Neal" userId="C7XtvxS4g0cBb4xk4cfY09vszhBAkawk5/Khzw2ihEQ=" providerId="None" clId="Web-{E0FA07B3-110B-4542-B558-55C43E277556}" dt="2025-08-24T23:41:40.168" v="292" actId="1076"/>
          <ac:spMkLst>
            <pc:docMk/>
            <pc:sldMk cId="1227204920" sldId="273"/>
            <ac:spMk id="6" creationId="{DD6A5A0F-D795-312A-91A8-537066F92DC0}"/>
          </ac:spMkLst>
        </pc:spChg>
        <pc:spChg chg="add mod">
          <ac:chgData name="Kimberly O'Neal" userId="C7XtvxS4g0cBb4xk4cfY09vszhBAkawk5/Khzw2ihEQ=" providerId="None" clId="Web-{E0FA07B3-110B-4542-B558-55C43E277556}" dt="2025-08-24T23:42:33.762" v="310" actId="20577"/>
          <ac:spMkLst>
            <pc:docMk/>
            <pc:sldMk cId="1227204920" sldId="273"/>
            <ac:spMk id="7" creationId="{63A5CB03-6911-8676-7867-6B31E754D9E6}"/>
          </ac:spMkLst>
        </pc:spChg>
      </pc:sldChg>
      <pc:sldChg chg="addSp modSp addAnim delAnim modAnim">
        <pc:chgData name="Kimberly O'Neal" userId="C7XtvxS4g0cBb4xk4cfY09vszhBAkawk5/Khzw2ihEQ=" providerId="None" clId="Web-{E0FA07B3-110B-4542-B558-55C43E277556}" dt="2025-08-24T23:52:42.134" v="461"/>
        <pc:sldMkLst>
          <pc:docMk/>
          <pc:sldMk cId="2951371370" sldId="276"/>
        </pc:sldMkLst>
        <pc:spChg chg="add mod">
          <ac:chgData name="Kimberly O'Neal" userId="C7XtvxS4g0cBb4xk4cfY09vszhBAkawk5/Khzw2ihEQ=" providerId="None" clId="Web-{E0FA07B3-110B-4542-B558-55C43E277556}" dt="2025-08-24T23:48:24.067" v="406" actId="14100"/>
          <ac:spMkLst>
            <pc:docMk/>
            <pc:sldMk cId="2951371370" sldId="276"/>
            <ac:spMk id="4" creationId="{D436C811-6A30-C1A2-32C0-7C428EA6FF02}"/>
          </ac:spMkLst>
        </pc:spChg>
        <pc:spChg chg="mod">
          <ac:chgData name="Kimberly O'Neal" userId="C7XtvxS4g0cBb4xk4cfY09vszhBAkawk5/Khzw2ihEQ=" providerId="None" clId="Web-{E0FA07B3-110B-4542-B558-55C43E277556}" dt="2025-08-24T23:43:32.544" v="317" actId="1076"/>
          <ac:spMkLst>
            <pc:docMk/>
            <pc:sldMk cId="2951371370" sldId="276"/>
            <ac:spMk id="5" creationId="{10BE9346-5E2D-6788-7E3F-CA8E0A1DF456}"/>
          </ac:spMkLst>
        </pc:spChg>
        <pc:spChg chg="add mod">
          <ac:chgData name="Kimberly O'Neal" userId="C7XtvxS4g0cBb4xk4cfY09vszhBAkawk5/Khzw2ihEQ=" providerId="None" clId="Web-{E0FA07B3-110B-4542-B558-55C43E277556}" dt="2025-08-24T23:46:01.935" v="382" actId="14100"/>
          <ac:spMkLst>
            <pc:docMk/>
            <pc:sldMk cId="2951371370" sldId="276"/>
            <ac:spMk id="9" creationId="{3824E253-F134-CD51-E69B-7B5629F4A1B5}"/>
          </ac:spMkLst>
        </pc:spChg>
        <pc:spChg chg="add mod">
          <ac:chgData name="Kimberly O'Neal" userId="C7XtvxS4g0cBb4xk4cfY09vszhBAkawk5/Khzw2ihEQ=" providerId="None" clId="Web-{E0FA07B3-110B-4542-B558-55C43E277556}" dt="2025-08-24T23:51:07.742" v="448" actId="20577"/>
          <ac:spMkLst>
            <pc:docMk/>
            <pc:sldMk cId="2951371370" sldId="276"/>
            <ac:spMk id="14" creationId="{3A371A7A-0683-A2C3-0DB0-9ED44211FCC3}"/>
          </ac:spMkLst>
        </pc:spChg>
        <pc:graphicFrameChg chg="add mod modGraphic">
          <ac:chgData name="Kimberly O'Neal" userId="C7XtvxS4g0cBb4xk4cfY09vszhBAkawk5/Khzw2ihEQ=" providerId="None" clId="Web-{E0FA07B3-110B-4542-B558-55C43E277556}" dt="2025-08-24T23:44:37.497" v="328"/>
          <ac:graphicFrameMkLst>
            <pc:docMk/>
            <pc:sldMk cId="2951371370" sldId="276"/>
            <ac:graphicFrameMk id="8" creationId="{B5E05C0F-8D66-B01B-C29A-2320FDCF0DD9}"/>
          </ac:graphicFrameMkLst>
        </pc:graphicFrameChg>
        <pc:cxnChg chg="add mod">
          <ac:chgData name="Kimberly O'Neal" userId="C7XtvxS4g0cBb4xk4cfY09vszhBAkawk5/Khzw2ihEQ=" providerId="None" clId="Web-{E0FA07B3-110B-4542-B558-55C43E277556}" dt="2025-08-24T23:46:47.826" v="390"/>
          <ac:cxnSpMkLst>
            <pc:docMk/>
            <pc:sldMk cId="2951371370" sldId="276"/>
            <ac:cxnSpMk id="10" creationId="{B2D86777-CC77-9337-2E49-12830E494FB6}"/>
          </ac:cxnSpMkLst>
        </pc:cxnChg>
        <pc:cxnChg chg="add mod">
          <ac:chgData name="Kimberly O'Neal" userId="C7XtvxS4g0cBb4xk4cfY09vszhBAkawk5/Khzw2ihEQ=" providerId="None" clId="Web-{E0FA07B3-110B-4542-B558-55C43E277556}" dt="2025-08-24T23:46:56.795" v="394" actId="14100"/>
          <ac:cxnSpMkLst>
            <pc:docMk/>
            <pc:sldMk cId="2951371370" sldId="276"/>
            <ac:cxnSpMk id="13" creationId="{D47FE3B4-8CBB-776F-0501-3DA865DF1F56}"/>
          </ac:cxnSpMkLst>
        </pc:cxnChg>
        <pc:cxnChg chg="add mod">
          <ac:chgData name="Kimberly O'Neal" userId="C7XtvxS4g0cBb4xk4cfY09vszhBAkawk5/Khzw2ihEQ=" providerId="None" clId="Web-{E0FA07B3-110B-4542-B558-55C43E277556}" dt="2025-08-24T23:52:24.212" v="457" actId="1076"/>
          <ac:cxnSpMkLst>
            <pc:docMk/>
            <pc:sldMk cId="2951371370" sldId="276"/>
            <ac:cxnSpMk id="15" creationId="{9D7BD271-A624-887D-8D07-CB4FE02086C7}"/>
          </ac:cxnSpMkLst>
        </pc:cxnChg>
        <pc:cxnChg chg="add mod">
          <ac:chgData name="Kimberly O'Neal" userId="C7XtvxS4g0cBb4xk4cfY09vszhBAkawk5/Khzw2ihEQ=" providerId="None" clId="Web-{E0FA07B3-110B-4542-B558-55C43E277556}" dt="2025-08-24T23:52:29.759" v="459" actId="14100"/>
          <ac:cxnSpMkLst>
            <pc:docMk/>
            <pc:sldMk cId="2951371370" sldId="276"/>
            <ac:cxnSpMk id="16" creationId="{40B93103-A68A-B865-51D0-F36C35D25965}"/>
          </ac:cxnSpMkLst>
        </pc:cxnChg>
      </pc:sldChg>
      <pc:sldChg chg="modSp">
        <pc:chgData name="Kimberly O'Neal" userId="C7XtvxS4g0cBb4xk4cfY09vszhBAkawk5/Khzw2ihEQ=" providerId="None" clId="Web-{E0FA07B3-110B-4542-B558-55C43E277556}" dt="2025-08-24T23:57:19.762" v="574" actId="20577"/>
        <pc:sldMkLst>
          <pc:docMk/>
          <pc:sldMk cId="3471312857" sldId="283"/>
        </pc:sldMkLst>
        <pc:spChg chg="mod">
          <ac:chgData name="Kimberly O'Neal" userId="C7XtvxS4g0cBb4xk4cfY09vszhBAkawk5/Khzw2ihEQ=" providerId="None" clId="Web-{E0FA07B3-110B-4542-B558-55C43E277556}" dt="2025-08-24T23:57:06.528" v="569" actId="1076"/>
          <ac:spMkLst>
            <pc:docMk/>
            <pc:sldMk cId="3471312857" sldId="283"/>
            <ac:spMk id="7" creationId="{8275DCB4-44AC-7FE0-3726-3F8548B91ECF}"/>
          </ac:spMkLst>
        </pc:spChg>
        <pc:spChg chg="mod">
          <ac:chgData name="Kimberly O'Neal" userId="C7XtvxS4g0cBb4xk4cfY09vszhBAkawk5/Khzw2ihEQ=" providerId="None" clId="Web-{E0FA07B3-110B-4542-B558-55C43E277556}" dt="2025-08-24T23:57:19.762" v="574" actId="20577"/>
          <ac:spMkLst>
            <pc:docMk/>
            <pc:sldMk cId="3471312857" sldId="283"/>
            <ac:spMk id="9" creationId="{EC662DA8-A0C6-2121-FF07-61794C2B1FF7}"/>
          </ac:spMkLst>
        </pc:spChg>
      </pc:sldChg>
      <pc:sldChg chg="modSp">
        <pc:chgData name="Kimberly O'Neal" userId="C7XtvxS4g0cBb4xk4cfY09vszhBAkawk5/Khzw2ihEQ=" providerId="None" clId="Web-{E0FA07B3-110B-4542-B558-55C43E277556}" dt="2025-08-24T23:58:24.778" v="644" actId="20577"/>
        <pc:sldMkLst>
          <pc:docMk/>
          <pc:sldMk cId="252226454" sldId="288"/>
        </pc:sldMkLst>
        <pc:spChg chg="mod">
          <ac:chgData name="Kimberly O'Neal" userId="C7XtvxS4g0cBb4xk4cfY09vszhBAkawk5/Khzw2ihEQ=" providerId="None" clId="Web-{E0FA07B3-110B-4542-B558-55C43E277556}" dt="2025-08-24T23:58:24.778" v="644" actId="20577"/>
          <ac:spMkLst>
            <pc:docMk/>
            <pc:sldMk cId="252226454" sldId="288"/>
            <ac:spMk id="2" creationId="{5A9248D1-F337-0503-8E67-372386FA81E5}"/>
          </ac:spMkLst>
        </pc:spChg>
        <pc:spChg chg="mod">
          <ac:chgData name="Kimberly O'Neal" userId="C7XtvxS4g0cBb4xk4cfY09vszhBAkawk5/Khzw2ihEQ=" providerId="None" clId="Web-{E0FA07B3-110B-4542-B558-55C43E277556}" dt="2025-08-24T23:58:05.247" v="601" actId="20577"/>
          <ac:spMkLst>
            <pc:docMk/>
            <pc:sldMk cId="252226454" sldId="288"/>
            <ac:spMk id="3" creationId="{B6C2D999-4995-8556-5050-E584229293A2}"/>
          </ac:spMkLst>
        </pc:spChg>
      </pc:sldChg>
      <pc:sldChg chg="addSp delSp modSp addAnim delAnim modAnim">
        <pc:chgData name="Kimberly O'Neal" userId="C7XtvxS4g0cBb4xk4cfY09vszhBAkawk5/Khzw2ihEQ=" providerId="None" clId="Web-{E0FA07B3-110B-4542-B558-55C43E277556}" dt="2025-08-24T23:39:26.167" v="261"/>
        <pc:sldMkLst>
          <pc:docMk/>
          <pc:sldMk cId="1039921878" sldId="289"/>
        </pc:sldMkLst>
        <pc:spChg chg="add mod">
          <ac:chgData name="Kimberly O'Neal" userId="C7XtvxS4g0cBb4xk4cfY09vszhBAkawk5/Khzw2ihEQ=" providerId="None" clId="Web-{E0FA07B3-110B-4542-B558-55C43E277556}" dt="2025-08-24T23:38:18.417" v="259" actId="1076"/>
          <ac:spMkLst>
            <pc:docMk/>
            <pc:sldMk cId="1039921878" sldId="289"/>
            <ac:spMk id="11" creationId="{A9698F2A-6483-A335-B043-AC66A3C7B222}"/>
          </ac:spMkLst>
        </pc:spChg>
        <pc:graphicFrameChg chg="add mod modGraphic">
          <ac:chgData name="Kimberly O'Neal" userId="C7XtvxS4g0cBb4xk4cfY09vszhBAkawk5/Khzw2ihEQ=" providerId="None" clId="Web-{E0FA07B3-110B-4542-B558-55C43E277556}" dt="2025-08-24T23:39:23.605" v="260"/>
          <ac:graphicFrameMkLst>
            <pc:docMk/>
            <pc:sldMk cId="1039921878" sldId="289"/>
            <ac:graphicFrameMk id="8" creationId="{102D912B-B04E-2B5D-B798-28EABD347B16}"/>
          </ac:graphicFrameMkLst>
        </pc:graphicFrameChg>
      </pc:sldChg>
      <pc:sldChg chg="addSp delSp modSp addAnim">
        <pc:chgData name="Kimberly O'Neal" userId="C7XtvxS4g0cBb4xk4cfY09vszhBAkawk5/Khzw2ihEQ=" providerId="None" clId="Web-{E0FA07B3-110B-4542-B558-55C43E277556}" dt="2025-08-24T23:40:39.215" v="286" actId="1076"/>
        <pc:sldMkLst>
          <pc:docMk/>
          <pc:sldMk cId="990930056" sldId="290"/>
        </pc:sldMkLst>
        <pc:spChg chg="add mod">
          <ac:chgData name="Kimberly O'Neal" userId="C7XtvxS4g0cBb4xk4cfY09vszhBAkawk5/Khzw2ihEQ=" providerId="None" clId="Web-{E0FA07B3-110B-4542-B558-55C43E277556}" dt="2025-08-24T23:40:39.215" v="286" actId="1076"/>
          <ac:spMkLst>
            <pc:docMk/>
            <pc:sldMk cId="990930056" sldId="290"/>
            <ac:spMk id="9" creationId="{ACFF250A-D991-0311-A90B-8670A6D44A5D}"/>
          </ac:spMkLst>
        </pc:spChg>
        <pc:graphicFrameChg chg="add mod modGraphic">
          <ac:chgData name="Kimberly O'Neal" userId="C7XtvxS4g0cBb4xk4cfY09vszhBAkawk5/Khzw2ihEQ=" providerId="None" clId="Web-{E0FA07B3-110B-4542-B558-55C43E277556}" dt="2025-08-24T23:39:57.230" v="269"/>
          <ac:graphicFrameMkLst>
            <pc:docMk/>
            <pc:sldMk cId="990930056" sldId="290"/>
            <ac:graphicFrameMk id="7" creationId="{BBC0A706-C5B5-B38B-21C5-34B2A8F83782}"/>
          </ac:graphicFrameMkLst>
        </pc:graphicFrameChg>
      </pc:sldChg>
      <pc:sldChg chg="add del replId">
        <pc:chgData name="Kimberly O'Neal" userId="C7XtvxS4g0cBb4xk4cfY09vszhBAkawk5/Khzw2ihEQ=" providerId="None" clId="Web-{E0FA07B3-110B-4542-B558-55C43E277556}" dt="2025-08-24T23:44:13.825" v="323"/>
        <pc:sldMkLst>
          <pc:docMk/>
          <pc:sldMk cId="3214683533" sldId="291"/>
        </pc:sldMkLst>
      </pc:sldChg>
      <pc:sldChg chg="add del replId">
        <pc:chgData name="Kimberly O'Neal" userId="C7XtvxS4g0cBb4xk4cfY09vszhBAkawk5/Khzw2ihEQ=" providerId="None" clId="Web-{E0FA07B3-110B-4542-B558-55C43E277556}" dt="2025-08-24T23:44:18.044" v="325"/>
        <pc:sldMkLst>
          <pc:docMk/>
          <pc:sldMk cId="3620120819" sldId="291"/>
        </pc:sldMkLst>
      </pc:sldChg>
    </pc:docChg>
  </pc:docChgLst>
  <pc:docChgLst>
    <pc:chgData name="Kimberly O'Neal" userId="C7XtvxS4g0cBb4xk4cfY09vszhBAkawk5/Khzw2ihEQ=" providerId="None" clId="Web-{39FAA06A-CC90-4F18-A9AF-50D0CD6EAF82}"/>
    <pc:docChg chg="modSld">
      <pc:chgData name="Kimberly O'Neal" userId="C7XtvxS4g0cBb4xk4cfY09vszhBAkawk5/Khzw2ihEQ=" providerId="None" clId="Web-{39FAA06A-CC90-4F18-A9AF-50D0CD6EAF82}" dt="2025-08-26T16:06:17.603" v="452"/>
      <pc:docMkLst>
        <pc:docMk/>
      </pc:docMkLst>
      <pc:sldChg chg="modSp">
        <pc:chgData name="Kimberly O'Neal" userId="C7XtvxS4g0cBb4xk4cfY09vszhBAkawk5/Khzw2ihEQ=" providerId="None" clId="Web-{39FAA06A-CC90-4F18-A9AF-50D0CD6EAF82}" dt="2025-08-26T16:04:15.943" v="332" actId="20577"/>
        <pc:sldMkLst>
          <pc:docMk/>
          <pc:sldMk cId="2172881330" sldId="267"/>
        </pc:sldMkLst>
      </pc:sldChg>
      <pc:sldChg chg="modSp modNotes">
        <pc:chgData name="Kimberly O'Neal" userId="C7XtvxS4g0cBb4xk4cfY09vszhBAkawk5/Khzw2ihEQ=" providerId="None" clId="Web-{39FAA06A-CC90-4F18-A9AF-50D0CD6EAF82}" dt="2025-08-26T16:06:17.603" v="452"/>
        <pc:sldMkLst>
          <pc:docMk/>
          <pc:sldMk cId="1873386740" sldId="268"/>
        </pc:sldMkLst>
        <pc:spChg chg="mod">
          <ac:chgData name="Kimberly O'Neal" userId="C7XtvxS4g0cBb4xk4cfY09vszhBAkawk5/Khzw2ihEQ=" providerId="None" clId="Web-{39FAA06A-CC90-4F18-A9AF-50D0CD6EAF82}" dt="2025-08-26T16:05:25.024" v="379" actId="14100"/>
          <ac:spMkLst>
            <pc:docMk/>
            <pc:sldMk cId="1873386740" sldId="268"/>
            <ac:spMk id="3" creationId="{0D0B2114-043D-2DEF-8B73-2F305D133F8D}"/>
          </ac:spMkLst>
        </pc:spChg>
      </pc:sldChg>
      <pc:sldChg chg="modNotes">
        <pc:chgData name="Kimberly O'Neal" userId="C7XtvxS4g0cBb4xk4cfY09vszhBAkawk5/Khzw2ihEQ=" providerId="None" clId="Web-{39FAA06A-CC90-4F18-A9AF-50D0CD6EAF82}" dt="2025-08-26T16:01:32.813" v="219"/>
        <pc:sldMkLst>
          <pc:docMk/>
          <pc:sldMk cId="3973114400" sldId="271"/>
        </pc:sldMkLst>
      </pc:sldChg>
      <pc:sldChg chg="modNotes">
        <pc:chgData name="Kimberly O'Neal" userId="C7XtvxS4g0cBb4xk4cfY09vszhBAkawk5/Khzw2ihEQ=" providerId="None" clId="Web-{39FAA06A-CC90-4F18-A9AF-50D0CD6EAF82}" dt="2025-08-26T16:04:35.053" v="334"/>
        <pc:sldMkLst>
          <pc:docMk/>
          <pc:sldMk cId="1227204920" sldId="273"/>
        </pc:sldMkLst>
      </pc:sldChg>
      <pc:sldChg chg="modNotes">
        <pc:chgData name="Kimberly O'Neal" userId="C7XtvxS4g0cBb4xk4cfY09vszhBAkawk5/Khzw2ihEQ=" providerId="None" clId="Web-{39FAA06A-CC90-4F18-A9AF-50D0CD6EAF82}" dt="2025-08-26T16:04:51.085" v="337"/>
        <pc:sldMkLst>
          <pc:docMk/>
          <pc:sldMk cId="2951371370" sldId="276"/>
        </pc:sldMkLst>
      </pc:sldChg>
      <pc:sldChg chg="modNotes">
        <pc:chgData name="Kimberly O'Neal" userId="C7XtvxS4g0cBb4xk4cfY09vszhBAkawk5/Khzw2ihEQ=" providerId="None" clId="Web-{39FAA06A-CC90-4F18-A9AF-50D0CD6EAF82}" dt="2025-08-26T16:05:18.227" v="378"/>
        <pc:sldMkLst>
          <pc:docMk/>
          <pc:sldMk cId="1666130433" sldId="277"/>
        </pc:sldMkLst>
      </pc:sldChg>
      <pc:sldChg chg="modNotes">
        <pc:chgData name="Kimberly O'Neal" userId="C7XtvxS4g0cBb4xk4cfY09vszhBAkawk5/Khzw2ihEQ=" providerId="None" clId="Web-{39FAA06A-CC90-4F18-A9AF-50D0CD6EAF82}" dt="2025-08-26T16:00:07.295" v="72"/>
        <pc:sldMkLst>
          <pc:docMk/>
          <pc:sldMk cId="116853761" sldId="279"/>
        </pc:sldMkLst>
      </pc:sldChg>
      <pc:sldChg chg="modNotes">
        <pc:chgData name="Kimberly O'Neal" userId="C7XtvxS4g0cBb4xk4cfY09vszhBAkawk5/Khzw2ihEQ=" providerId="None" clId="Web-{39FAA06A-CC90-4F18-A9AF-50D0CD6EAF82}" dt="2025-08-26T16:01:00.422" v="165"/>
        <pc:sldMkLst>
          <pc:docMk/>
          <pc:sldMk cId="3894104992" sldId="280"/>
        </pc:sldMkLst>
      </pc:sldChg>
      <pc:sldChg chg="modNotes">
        <pc:chgData name="Kimberly O'Neal" userId="C7XtvxS4g0cBb4xk4cfY09vszhBAkawk5/Khzw2ihEQ=" providerId="None" clId="Web-{39FAA06A-CC90-4F18-A9AF-50D0CD6EAF82}" dt="2025-08-26T16:03:03.894" v="283"/>
        <pc:sldMkLst>
          <pc:docMk/>
          <pc:sldMk cId="1039921878" sldId="289"/>
        </pc:sldMkLst>
      </pc:sldChg>
      <pc:sldChg chg="modNotes">
        <pc:chgData name="Kimberly O'Neal" userId="C7XtvxS4g0cBb4xk4cfY09vszhBAkawk5/Khzw2ihEQ=" providerId="None" clId="Web-{39FAA06A-CC90-4F18-A9AF-50D0CD6EAF82}" dt="2025-08-26T16:03:50.193" v="328"/>
        <pc:sldMkLst>
          <pc:docMk/>
          <pc:sldMk cId="990930056" sldId="290"/>
        </pc:sldMkLst>
      </pc:sldChg>
    </pc:docChg>
  </pc:docChgLst>
  <pc:docChgLst>
    <pc:chgData name="Kimberly O'Neal" userId="C7XtvxS4g0cBb4xk4cfY09vszhBAkawk5/Khzw2ihEQ=" providerId="None" clId="Web-{CAB8ADE3-868E-4A58-844C-8A4E0CE5D192}"/>
    <pc:docChg chg="modSld">
      <pc:chgData name="Kimberly O'Neal" userId="C7XtvxS4g0cBb4xk4cfY09vszhBAkawk5/Khzw2ihEQ=" providerId="None" clId="Web-{CAB8ADE3-868E-4A58-844C-8A4E0CE5D192}" dt="2025-09-03T01:15:25.771" v="2" actId="1076"/>
      <pc:docMkLst>
        <pc:docMk/>
      </pc:docMkLst>
      <pc:sldChg chg="addSp delSp modSp">
        <pc:chgData name="Kimberly O'Neal" userId="C7XtvxS4g0cBb4xk4cfY09vszhBAkawk5/Khzw2ihEQ=" providerId="None" clId="Web-{CAB8ADE3-868E-4A58-844C-8A4E0CE5D192}" dt="2025-09-03T01:15:25.771" v="2" actId="1076"/>
        <pc:sldMkLst>
          <pc:docMk/>
          <pc:sldMk cId="176977563" sldId="265"/>
        </pc:sldMkLst>
        <pc:spChg chg="add mod">
          <ac:chgData name="Kimberly O'Neal" userId="C7XtvxS4g0cBb4xk4cfY09vszhBAkawk5/Khzw2ihEQ=" providerId="None" clId="Web-{CAB8ADE3-868E-4A58-844C-8A4E0CE5D192}" dt="2025-09-03T01:15:25.771" v="2" actId="1076"/>
          <ac:spMkLst>
            <pc:docMk/>
            <pc:sldMk cId="176977563" sldId="265"/>
            <ac:spMk id="5" creationId="{27206FD6-A9EE-E8E8-A339-0417B331A4D8}"/>
          </ac:spMkLst>
        </pc:spChg>
      </pc:sldChg>
    </pc:docChg>
  </pc:docChgLst>
  <pc:docChgLst>
    <pc:chgData name="Kimberly O'Neal" userId="C7XtvxS4g0cBb4xk4cfY09vszhBAkawk5/Khzw2ihEQ=" providerId="None" clId="Web-{BB12FF39-AF91-42DA-894E-3FE16831B1F1}"/>
    <pc:docChg chg="mod modSld">
      <pc:chgData name="Kimberly O'Neal" userId="C7XtvxS4g0cBb4xk4cfY09vszhBAkawk5/Khzw2ihEQ=" providerId="None" clId="Web-{BB12FF39-AF91-42DA-894E-3FE16831B1F1}" dt="2025-09-12T15:31:07.485" v="46"/>
      <pc:docMkLst>
        <pc:docMk/>
      </pc:docMkLst>
      <pc:sldChg chg="modNotes">
        <pc:chgData name="Kimberly O'Neal" userId="C7XtvxS4g0cBb4xk4cfY09vszhBAkawk5/Khzw2ihEQ=" providerId="None" clId="Web-{BB12FF39-AF91-42DA-894E-3FE16831B1F1}" dt="2025-09-12T15:30:11.437" v="15"/>
        <pc:sldMkLst>
          <pc:docMk/>
          <pc:sldMk cId="1227204920" sldId="273"/>
        </pc:sldMkLst>
      </pc:sldChg>
      <pc:sldChg chg="modNotes">
        <pc:chgData name="Kimberly O'Neal" userId="C7XtvxS4g0cBb4xk4cfY09vszhBAkawk5/Khzw2ihEQ=" providerId="None" clId="Web-{BB12FF39-AF91-42DA-894E-3FE16831B1F1}" dt="2025-09-12T15:30:58.360" v="42"/>
        <pc:sldMkLst>
          <pc:docMk/>
          <pc:sldMk cId="2951371370" sldId="276"/>
        </pc:sldMkLst>
      </pc:sldChg>
      <pc:sldChg chg="modNotes">
        <pc:chgData name="Kimberly O'Neal" userId="C7XtvxS4g0cBb4xk4cfY09vszhBAkawk5/Khzw2ihEQ=" providerId="None" clId="Web-{BB12FF39-AF91-42DA-894E-3FE16831B1F1}" dt="2025-09-12T15:31:07.485" v="46"/>
        <pc:sldMkLst>
          <pc:docMk/>
          <pc:sldMk cId="1666130433"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D564E-DF71-C299-9EF3-C59C278F1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9F0C1-E2F9-9273-AB7C-5CD549B70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692FC7-731F-6877-B268-BF30751349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3 rationale</a:t>
            </a:r>
          </a:p>
          <a:p>
            <a:endParaRPr lang="en-US" dirty="0"/>
          </a:p>
          <a:p>
            <a:r>
              <a:rPr lang="en-US" dirty="0"/>
              <a:t>This is a FIB because the 2 in (0.23) is in the tenths place. Students may confuse 0.23 with 23.</a:t>
            </a:r>
          </a:p>
          <a:p>
            <a:r>
              <a:rPr lang="en-US" dirty="0"/>
              <a:t>Students need to be flexible in moving from word form to standard form. </a:t>
            </a:r>
          </a:p>
        </p:txBody>
      </p:sp>
      <p:sp>
        <p:nvSpPr>
          <p:cNvPr id="4" name="Slide Number Placeholder 3">
            <a:extLst>
              <a:ext uri="{FF2B5EF4-FFF2-40B4-BE49-F238E27FC236}">
                <a16:creationId xmlns:a16="http://schemas.microsoft.com/office/drawing/2014/main" id="{4C9A6195-41B6-9C76-D01A-25AAACBDCB2B}"/>
              </a:ext>
            </a:extLst>
          </p:cNvPr>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1421062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third 10 minutes of the routine is for students to </a:t>
            </a:r>
            <a:r>
              <a:rPr lang="en-US" b="1" dirty="0"/>
              <a:t>work out</a:t>
            </a:r>
            <a:r>
              <a:rPr lang="en-US" dirty="0"/>
              <a:t> the problem and </a:t>
            </a:r>
            <a:r>
              <a:rPr lang="en-US" b="1" dirty="0"/>
              <a:t>defend</a:t>
            </a:r>
            <a:r>
              <a:rPr lang="en-US" dirty="0"/>
              <a:t> their answer. We want students to prove why their chosen response is </a:t>
            </a:r>
            <a:r>
              <a:rPr lang="en-US" b="1" dirty="0"/>
              <a:t>right</a:t>
            </a:r>
            <a:r>
              <a:rPr lang="en-US" dirty="0"/>
              <a:t> and explain why the incorrect answers are </a:t>
            </a:r>
            <a:r>
              <a:rPr lang="en-US" b="1" dirty="0"/>
              <a:t>wrong</a:t>
            </a:r>
            <a:r>
              <a:rPr lang="en-US" dirty="0"/>
              <a:t>. </a:t>
            </a:r>
            <a:endParaRPr lang="en-US" sz="1200" dirty="0">
              <a:solidFill>
                <a:srgbClr val="5E0C63"/>
              </a:solidFill>
              <a:latin typeface="Century Gothic" panose="020B0502020202020204" pitchFamily="34" charset="0"/>
              <a:ea typeface="Tahoma" pitchFamily="34" charset="0"/>
              <a:cs typeface="Tahoma" pitchFamily="34" charset="0"/>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1: </a:t>
            </a:r>
            <a:r>
              <a:rPr lang="en-US" dirty="0"/>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0" indent="0">
              <a:buFont typeface="+mj-lt"/>
              <a:buNone/>
            </a:pPr>
            <a:r>
              <a:rPr lang="en-US" dirty="0"/>
              <a:t>A is incorrect - the 4 is in the ones place</a:t>
            </a:r>
          </a:p>
          <a:p>
            <a:pPr marL="0" indent="0">
              <a:buFont typeface="+mj-lt"/>
              <a:buNone/>
            </a:pPr>
            <a:r>
              <a:rPr lang="en-US" dirty="0"/>
              <a:t>B is incorrect - the student most likely confused the hundredths place with the tenths place</a:t>
            </a:r>
          </a:p>
          <a:p>
            <a:pPr marL="0" indent="0">
              <a:buFont typeface="+mj-lt"/>
              <a:buNone/>
            </a:pPr>
            <a:r>
              <a:rPr lang="en-US" dirty="0"/>
              <a:t>C is incorrect - the student most likely confused ”tenths” with “tens”</a:t>
            </a:r>
          </a:p>
          <a:p>
            <a:pPr marL="0" indent="0">
              <a:buFont typeface="+mj-lt"/>
              <a:buNone/>
            </a:pPr>
            <a:r>
              <a:rPr lang="en-US" b="1" dirty="0"/>
              <a:t>D is correct</a:t>
            </a:r>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D1C1D"/>
                </a:solidFill>
                <a:effectLst/>
              </a:rPr>
              <a:t>work it out - option 2: IQ slap down (learning from mistakes instructional strategy) </a:t>
            </a:r>
          </a:p>
          <a:p>
            <a:endParaRPr lang="en-US" b="1" i="0" dirty="0">
              <a:solidFill>
                <a:srgbClr val="1D1C1D"/>
              </a:solidFill>
              <a:effectLst/>
            </a:endParaRPr>
          </a:p>
          <a:p>
            <a:r>
              <a:rPr lang="en-US" b="1" i="0" dirty="0">
                <a:solidFill>
                  <a:srgbClr val="1D1C1D"/>
                </a:solidFill>
                <a:effectLst/>
              </a:rPr>
              <a:t>p</a:t>
            </a:r>
            <a:r>
              <a:rPr lang="en-US" sz="1200" b="1" i="0" kern="1200" dirty="0">
                <a:solidFill>
                  <a:schemeClr val="tx1"/>
                </a:solidFill>
                <a:effectLst/>
                <a:ea typeface="+mn-ea"/>
                <a:cs typeface="+mn-cs"/>
              </a:rPr>
              <a:t>urpose</a:t>
            </a:r>
          </a:p>
          <a:p>
            <a:r>
              <a:rPr lang="en-US" sz="1200" b="0" i="0" kern="1200" dirty="0">
                <a:solidFill>
                  <a:schemeClr val="tx1"/>
                </a:solidFill>
                <a:effectLst/>
                <a:ea typeface="+mn-ea"/>
                <a:cs typeface="+mn-cs"/>
              </a:rPr>
              <a:t>Students analyze or practice assessment questions by determining the worst answer, the distractor, and the correct answer through a slap-down game.</a:t>
            </a:r>
          </a:p>
          <a:p>
            <a:endParaRPr lang="en-US" b="1" i="0" dirty="0">
              <a:solidFill>
                <a:srgbClr val="1D1C1D"/>
              </a:solidFill>
              <a:effectLst/>
            </a:endParaRPr>
          </a:p>
          <a:p>
            <a:r>
              <a:rPr lang="en-US" b="1" i="0" dirty="0">
                <a:solidFill>
                  <a:srgbClr val="1D1C1D"/>
                </a:solidFill>
                <a:effectLst/>
              </a:rPr>
              <a:t>instructions</a:t>
            </a:r>
            <a:endParaRPr lang="en-US" sz="1200" b="1" i="0" kern="1200" dirty="0">
              <a:solidFill>
                <a:schemeClr val="tx1"/>
              </a:solidFill>
              <a:effectLst/>
              <a:ea typeface="+mn-ea"/>
              <a:cs typeface="+mn-cs"/>
            </a:endParaRPr>
          </a:p>
          <a:p>
            <a:pPr marL="228600" indent="-228600">
              <a:buFont typeface="+mj-lt"/>
              <a:buAutoNum type="arabicPeriod"/>
            </a:pPr>
            <a:r>
              <a:rPr lang="en-US" sz="1200" b="0" i="0" kern="1200" dirty="0">
                <a:solidFill>
                  <a:schemeClr val="tx1"/>
                </a:solidFill>
                <a:effectLst/>
                <a:ea typeface="+mn-ea"/>
                <a:cs typeface="+mn-cs"/>
              </a:rPr>
              <a:t>Students create a set of A-B-C-D cards using sticky notes, index cards, or scratch paper.</a:t>
            </a:r>
          </a:p>
          <a:p>
            <a:pPr marL="228600" indent="-228600">
              <a:buFont typeface="+mj-lt"/>
              <a:buAutoNum type="arabicPeriod"/>
            </a:pPr>
            <a:r>
              <a:rPr lang="en-US" sz="1200" b="0" i="0" kern="1200" dirty="0">
                <a:solidFill>
                  <a:schemeClr val="tx1"/>
                </a:solidFill>
                <a:effectLst/>
                <a:ea typeface="+mn-ea"/>
                <a:cs typeface="+mn-cs"/>
              </a:rPr>
              <a:t>Organize students into thinking partners or small groups.</a:t>
            </a:r>
          </a:p>
          <a:p>
            <a:pPr marL="228600" indent="-228600">
              <a:buFont typeface="+mj-lt"/>
              <a:buAutoNum type="arabicPeriod"/>
            </a:pPr>
            <a:r>
              <a:rPr lang="en-US" sz="1200" b="0" i="0" kern="1200" dirty="0">
                <a:solidFill>
                  <a:schemeClr val="tx1"/>
                </a:solidFill>
                <a:effectLst/>
                <a:ea typeface="+mn-ea"/>
                <a:cs typeface="+mn-cs"/>
              </a:rPr>
              <a:t>Facilitate 3 rounds of IQ Slap Down with the selected weekly assessment item:</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1: At teacher’s signal, students slap down the WORST answer, justify with their partner, and pick up their cards. Teacher clarifies.</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2: At teacher’s signal, students slap down the DISTRACTOR answer, justify with their partner, and pick up their cards. Teacher clarifies.</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3: At teacher’s signal, students slap down the CORRECT answer, justify with their partner, and pick up their cards. Teacher clarifies.</a:t>
            </a:r>
          </a:p>
          <a:p>
            <a:pPr marL="228600" indent="-228600">
              <a:buFont typeface="+mj-lt"/>
              <a:buAutoNum type="arabicPeriod"/>
            </a:pPr>
            <a:r>
              <a:rPr lang="en-US" sz="1200" b="0" i="0" kern="1200" dirty="0">
                <a:solidFill>
                  <a:schemeClr val="tx1"/>
                </a:solidFill>
                <a:effectLst/>
                <a:ea typeface="+mn-ea"/>
                <a:cs typeface="+mn-cs"/>
              </a:rPr>
              <a:t>Observe students’ thinking and clarify/verify as appropriate.</a:t>
            </a:r>
          </a:p>
          <a:p>
            <a:pPr marL="228600" indent="-228600">
              <a:buFont typeface="+mj-lt"/>
              <a:buAutoNum type="arabicPeriod"/>
            </a:pPr>
            <a:r>
              <a:rPr lang="en-US" sz="1200" b="0" i="0" kern="1200" dirty="0">
                <a:solidFill>
                  <a:schemeClr val="tx1"/>
                </a:solidFill>
                <a:effectLst/>
                <a:ea typeface="+mn-ea"/>
                <a:cs typeface="+mn-cs"/>
              </a:rPr>
              <a:t>Answer “work it out questions” from think along routine.</a:t>
            </a:r>
            <a:endParaRPr lang="en-US" dirty="0"/>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1476836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D1C1D"/>
                </a:solidFill>
              </a:rPr>
              <a:t>work it out - option 2: round 1 rationale</a:t>
            </a:r>
            <a:endParaRPr lang="en-US" dirty="0"/>
          </a:p>
          <a:p>
            <a:endParaRPr lang="en-US" dirty="0"/>
          </a:p>
          <a:p>
            <a:r>
              <a:rPr lang="en-US" dirty="0"/>
              <a:t>A is incorrect - the 4 is in the </a:t>
            </a:r>
            <a:r>
              <a:rPr lang="en-US"/>
              <a:t>ones place.</a:t>
            </a:r>
            <a:endParaRPr lang="en-US" dirty="0">
              <a:solidFill>
                <a:srgbClr val="444444"/>
              </a:solidFill>
            </a:endParaRPr>
          </a:p>
          <a:p>
            <a:endParaRPr lang="en-US" dirty="0"/>
          </a:p>
          <a:p>
            <a:r>
              <a:rPr lang="en-US" b="1"/>
              <a:t>A </a:t>
            </a:r>
            <a:r>
              <a:rPr lang="en-US" b="1" dirty="0"/>
              <a:t>is the worst answer </a:t>
            </a:r>
            <a:r>
              <a:rPr lang="en-US" dirty="0"/>
              <a:t>because it follows the least likely pattern for student error. </a:t>
            </a:r>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3107352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D1C1D"/>
                </a:solidFill>
              </a:rPr>
              <a:t>work it out - option 2: round 2 rationale</a:t>
            </a:r>
            <a:endParaRPr lang="en-US" dirty="0"/>
          </a:p>
          <a:p>
            <a:endParaRPr lang="en-US" dirty="0"/>
          </a:p>
          <a:p>
            <a:pPr marL="0" indent="0">
              <a:buNone/>
            </a:pPr>
            <a:r>
              <a:rPr lang="en-US" b="1" dirty="0"/>
              <a:t>B is incorrect </a:t>
            </a:r>
            <a:r>
              <a:rPr lang="en-US" dirty="0"/>
              <a:t>- the student most likely confused the hundredths place with the </a:t>
            </a:r>
            <a:r>
              <a:rPr lang="en-US"/>
              <a:t>tenths place.</a:t>
            </a:r>
            <a:endParaRPr lang="en-US" dirty="0">
              <a:solidFill>
                <a:srgbClr val="444444"/>
              </a:solidFill>
            </a:endParaRPr>
          </a:p>
          <a:p>
            <a:pPr marL="0" indent="0">
              <a:buNone/>
            </a:pPr>
            <a:r>
              <a:rPr lang="en-US" b="1" dirty="0"/>
              <a:t>C is incorrect </a:t>
            </a:r>
            <a:r>
              <a:rPr lang="en-US" dirty="0"/>
              <a:t>- the student most likely confused ”tenths” with </a:t>
            </a:r>
            <a:r>
              <a:rPr lang="en-US"/>
              <a:t>“tens.”</a:t>
            </a:r>
            <a:endParaRPr lang="en-US" dirty="0">
              <a:solidFill>
                <a:srgbClr val="444444"/>
              </a:solidFill>
            </a:endParaRPr>
          </a:p>
          <a:p>
            <a:endParaRPr lang="en-US" dirty="0"/>
          </a:p>
          <a:p>
            <a:r>
              <a:rPr lang="en-US" b="1" dirty="0"/>
              <a:t>Either of these is a best distractor </a:t>
            </a:r>
            <a:r>
              <a:rPr lang="en-US" dirty="0"/>
              <a:t>because it is common for students to confuse the tenths place with the hundredths place. Students likely assume that the digits to the right of the decimal point follow a symmetrical pattern to those to the left of the decimal point (ones, tens, hundreds), OR they lack understanding of why the hundredths place value would be less than the tenths place value.</a:t>
            </a:r>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190014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D1C1D"/>
                </a:solidFill>
              </a:rPr>
              <a:t>work it out - option 2: round 3 rationale</a:t>
            </a:r>
            <a:endParaRPr lang="en-US" dirty="0"/>
          </a:p>
          <a:p>
            <a:pPr>
              <a:defRPr/>
            </a:pPr>
            <a:endParaRPr lang="en-US" dirty="0"/>
          </a:p>
          <a:p>
            <a:pPr marL="0" marR="0" lvl="0" indent="0" algn="l" defTabSz="914400">
              <a:lnSpc>
                <a:spcPct val="100000"/>
              </a:lnSpc>
              <a:spcBef>
                <a:spcPts val="0"/>
              </a:spcBef>
              <a:spcAft>
                <a:spcPts val="0"/>
              </a:spcAft>
              <a:buClrTx/>
              <a:buSzTx/>
              <a:buFontTx/>
              <a:buNone/>
              <a:tabLst/>
              <a:defRPr/>
            </a:pPr>
            <a:r>
              <a:rPr lang="en-US" b="1" dirty="0"/>
              <a:t>D is correct </a:t>
            </a:r>
            <a:r>
              <a:rPr lang="en-US" dirty="0"/>
              <a:t>- in 64.23 the two is in the tenths place so the value is 0.2 or </a:t>
            </a:r>
            <a:r>
              <a:rPr lang="en-US"/>
              <a:t>2 tenths.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1D1C1D"/>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1D1C1D"/>
                </a:solidFill>
                <a:effectLst/>
                <a:ea typeface="+mn-ea"/>
                <a:cs typeface="+mn-cs"/>
              </a:rPr>
              <a:t>After IQ slap down, a</a:t>
            </a:r>
            <a:r>
              <a:rPr lang="en-US" sz="1200" b="0" i="0" kern="1200" dirty="0">
                <a:solidFill>
                  <a:schemeClr val="tx1"/>
                </a:solidFill>
                <a:effectLst/>
                <a:ea typeface="+mn-ea"/>
                <a:cs typeface="+mn-cs"/>
              </a:rPr>
              <a:t>nswer the “work it out” questions from the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ea typeface="+mn-ea"/>
                <a:cs typeface="+mn-cs"/>
              </a:rPr>
              <a:t>explain your answer in more than one 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ea typeface="+mn-ea"/>
                <a:cs typeface="+mn-cs"/>
              </a:rPr>
              <a:t>what mistakes do you need to avoid?</a:t>
            </a:r>
          </a:p>
        </p:txBody>
      </p:sp>
      <p:sp>
        <p:nvSpPr>
          <p:cNvPr id="4" name="Slide Number Placeholder 3"/>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1714578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think it up -</a:t>
            </a:r>
            <a:r>
              <a:rPr lang="en-US" sz="1200" b="0" i="0" dirty="0">
                <a:solidFill>
                  <a:srgbClr val="5E0C63"/>
                </a:solidFill>
                <a:effectLst/>
                <a:latin typeface="Arial" panose="020B0604020202020204" pitchFamily="34" charset="0"/>
                <a:ea typeface="Tahoma"/>
                <a:cs typeface="Arial" panose="020B0604020202020204" pitchFamily="34" charset="0"/>
              </a:rPr>
              <a:t> </a:t>
            </a:r>
            <a:r>
              <a:rPr lang="en-US" sz="1200" b="1" i="0" dirty="0">
                <a:solidFill>
                  <a:srgbClr val="5E0C63"/>
                </a:solidFill>
                <a:effectLst/>
                <a:latin typeface="Arial" panose="020B0604020202020204" pitchFamily="34" charset="0"/>
                <a:ea typeface="Tahoma"/>
                <a:cs typeface="Arial" panose="020B0604020202020204" pitchFamily="34" charset="0"/>
              </a:rPr>
              <a:t>o</a:t>
            </a:r>
            <a:r>
              <a:rPr lang="en-US" b="1" i="0" dirty="0">
                <a:solidFill>
                  <a:srgbClr val="1D1C1D"/>
                </a:solidFill>
                <a:effectLst/>
                <a:latin typeface="Arial" panose="020B0604020202020204" pitchFamily="34" charset="0"/>
                <a:cs typeface="Arial" panose="020B0604020202020204" pitchFamily="34" charset="0"/>
              </a:rPr>
              <a:t>ption 1: </a:t>
            </a:r>
            <a:r>
              <a:rPr lang="en-US" b="0" i="0" dirty="0">
                <a:solidFill>
                  <a:srgbClr val="1D1C1D"/>
                </a:solidFill>
                <a:effectLst/>
                <a:latin typeface="Arial" panose="020B0604020202020204" pitchFamily="34" charset="0"/>
                <a:cs typeface="Arial" panose="020B0604020202020204" pitchFamily="34" charset="0"/>
              </a:rPr>
              <a:t>Use the guiding questions on the routine to drive the thinking and discussion with students as they reflect </a:t>
            </a:r>
            <a:r>
              <a:rPr lang="en-US" dirty="0">
                <a:latin typeface="Arial" panose="020B0604020202020204" pitchFamily="34" charset="0"/>
                <a:cs typeface="Arial" panose="020B0604020202020204" pitchFamily="34" charset="0"/>
              </a:rPr>
              <a:t>on the work of the routine so far -- the thinking around the content and the problem, text or visual. Then, have students analyze how all of that can help them as they work on or think through other content or solving future problems.  </a:t>
            </a:r>
            <a:endParaRPr lang="en-US" dirty="0">
              <a:solidFill>
                <a:srgbClr val="5E0C63"/>
              </a:solidFill>
              <a:latin typeface="Arial" panose="020B0604020202020204" pitchFamily="34" charset="0"/>
              <a:ea typeface="Tahoma" pitchFamily="34" charset="0"/>
              <a:cs typeface="Arial" panose="020B0604020202020204" pitchFamily="34" charset="0"/>
            </a:endParaRPr>
          </a:p>
          <a:p>
            <a:pPr>
              <a:defRPr/>
            </a:pPr>
            <a:endParaRPr lang="en-US" dirty="0">
              <a:solidFill>
                <a:srgbClr val="000000"/>
              </a:solidFill>
              <a:latin typeface="Arial" panose="020B0604020202020204" pitchFamily="34" charset="0"/>
              <a:ea typeface="Tahoma" pitchFamily="34" charset="0"/>
              <a:cs typeface="Arial" panose="020B0604020202020204" pitchFamily="34" charset="0"/>
            </a:endParaRPr>
          </a:p>
          <a:p>
            <a:pPr>
              <a:defRPr/>
            </a:pPr>
            <a:r>
              <a:rPr lang="en-US" dirty="0">
                <a:solidFill>
                  <a:srgbClr val="000000"/>
                </a:solidFill>
                <a:latin typeface="Arial" panose="020B0604020202020204" pitchFamily="34" charset="0"/>
                <a:ea typeface="Tahoma"/>
                <a:cs typeface="Arial" panose="020B0604020202020204" pitchFamily="34" charset="0"/>
              </a:rPr>
              <a:t>If the question asks about the digit (rather than the 'value of the digit’) ... then the answer would just be 2 (rather than </a:t>
            </a:r>
            <a:r>
              <a:rPr lang="en-US">
                <a:solidFill>
                  <a:srgbClr val="000000"/>
                </a:solidFill>
                <a:latin typeface="Arial" panose="020B0604020202020204" pitchFamily="34" charset="0"/>
                <a:ea typeface="Tahoma"/>
                <a:cs typeface="Arial" panose="020B0604020202020204" pitchFamily="34" charset="0"/>
              </a:rPr>
              <a:t>0.2).</a:t>
            </a:r>
            <a:endParaRPr lang="en-US" dirty="0">
              <a:solidFill>
                <a:srgbClr val="000000"/>
              </a:solidFill>
              <a:latin typeface="Arial" panose="020B0604020202020204" pitchFamily="34" charset="0"/>
              <a:ea typeface="Tahoma"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18</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ABAE7-F82A-4B44-B796-8A4A337DA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9E8AD-6099-C32D-7312-B8CF6F2E1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BDACE-7D2E-9897-0450-E6E142A8F7A0}"/>
              </a:ext>
            </a:extLst>
          </p:cNvPr>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a:t>
            </a:r>
            <a:r>
              <a:rPr lang="en-US" sz="1200" b="0" i="0" dirty="0">
                <a:solidFill>
                  <a:srgbClr val="5E0C63"/>
                </a:solidFill>
                <a:effectLst/>
                <a:latin typeface="Arial" panose="020B0604020202020204" pitchFamily="34" charset="0"/>
                <a:ea typeface="Tahoma" pitchFamily="34" charset="0"/>
                <a:cs typeface="Arial" panose="020B0604020202020204" pitchFamily="34" charset="0"/>
              </a:rPr>
              <a:t> - </a:t>
            </a:r>
            <a:r>
              <a:rPr lang="en-US" sz="1200" b="1" i="0" dirty="0">
                <a:solidFill>
                  <a:srgbClr val="5E0C63"/>
                </a:solidFill>
                <a:effectLst/>
                <a:latin typeface="Arial" panose="020B0604020202020204" pitchFamily="34" charset="0"/>
                <a:ea typeface="Tahoma" pitchFamily="34" charset="0"/>
                <a:cs typeface="Arial" panose="020B0604020202020204" pitchFamily="34" charset="0"/>
              </a:rPr>
              <a:t>o</a:t>
            </a:r>
            <a:r>
              <a:rPr lang="en-US" b="1" i="0" dirty="0">
                <a:solidFill>
                  <a:srgbClr val="1D1C1D"/>
                </a:solidFill>
                <a:effectLst/>
                <a:latin typeface="Arial" panose="020B0604020202020204" pitchFamily="34" charset="0"/>
                <a:cs typeface="Arial" panose="020B0604020202020204" pitchFamily="34" charset="0"/>
              </a:rPr>
              <a:t>ption 2 compare/contrast model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0" i="0" dirty="0">
                <a:solidFill>
                  <a:srgbClr val="1D1C1D"/>
                </a:solidFill>
                <a:effectLst/>
                <a:latin typeface="Arial" panose="020B0604020202020204" pitchFamily="34" charset="0"/>
                <a:cs typeface="Arial" panose="020B0604020202020204" pitchFamily="34" charset="0"/>
              </a:rPr>
              <a:t>This is an effective </a:t>
            </a:r>
            <a:r>
              <a:rPr lang="en-US" dirty="0">
                <a:latin typeface="Arial" panose="020B0604020202020204" pitchFamily="34" charset="0"/>
                <a:cs typeface="Arial" panose="020B0604020202020204" pitchFamily="34" charset="0"/>
              </a:rPr>
              <a:t>strategy to facilitate a structured, supported, and engaging way for kids to answer the “think it up” questions and analyze 2 similar yet different items or visuals aligned to the same standard. </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3.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CONTRAST the items by discussing/writing 2-3 attributes of each item.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In each group, students COMPARE the items by discussing/writing 2-3 attributes both items share.</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1 of their differences and 1 of their similarities.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p>
          <a:p>
            <a:pPr marL="0" indent="0" defTabSz="996094">
              <a:buFont typeface="+mj-lt"/>
              <a:buNone/>
              <a:defRPr/>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46C2C8-F52A-00A2-C2B2-96DE99248DC0}"/>
              </a:ext>
            </a:extLst>
          </p:cNvPr>
          <p:cNvSpPr>
            <a:spLocks noGrp="1"/>
          </p:cNvSpPr>
          <p:nvPr>
            <p:ph type="sldNum" sz="quarter" idx="5"/>
          </p:nvPr>
        </p:nvSpPr>
        <p:spPr/>
        <p:txBody>
          <a:bodyPr/>
          <a:lstStyle/>
          <a:p>
            <a:fld id="{DA6298F2-3F1F-4041-A8E1-C335B761E25A}" type="slidenum">
              <a:rPr lang="en-US" smtClean="0"/>
              <a:t>19</a:t>
            </a:fld>
            <a:endParaRPr lang="en-US" dirty="0"/>
          </a:p>
        </p:txBody>
      </p:sp>
    </p:spTree>
    <p:extLst>
      <p:ext uri="{BB962C8B-B14F-4D97-AF65-F5344CB8AC3E}">
        <p14:creationId xmlns:p14="http://schemas.microsoft.com/office/powerpoint/2010/main" val="2117275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20</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21</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representing whole numbers and decimals because:</a:t>
            </a:r>
          </a:p>
          <a:p>
            <a:pPr marL="228600" indent="-228600">
              <a:buAutoNum type="arabicPeriod"/>
            </a:pPr>
            <a:r>
              <a:rPr lang="en-US" dirty="0"/>
              <a:t>Word form is complex for students.</a:t>
            </a:r>
          </a:p>
          <a:p>
            <a:pPr marL="228600" indent="-228600">
              <a:buAutoNum type="arabicPeriod"/>
            </a:pPr>
            <a:r>
              <a:rPr lang="en-US" dirty="0"/>
              <a:t>Students need a strategy to help them transfer between word and standard/expanded form. In this problem, students will go from word form to standard form.</a:t>
            </a:r>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1: </a:t>
            </a:r>
            <a:r>
              <a:rPr lang="en-US" b="0" i="0" dirty="0">
                <a:solidFill>
                  <a:srgbClr val="1D1C1D"/>
                </a:solidFill>
                <a:effectLst/>
              </a:rPr>
              <a:t>Use</a:t>
            </a:r>
            <a:r>
              <a:rPr lang="en-US" dirty="0"/>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important information about this item:</a:t>
            </a:r>
          </a:p>
          <a:p>
            <a:pPr marL="228600" indent="-228600">
              <a:buFont typeface="+mj-lt"/>
              <a:buAutoNum type="arabicPeriod"/>
            </a:pPr>
            <a:r>
              <a:rPr lang="en-US" b="0" i="0" dirty="0">
                <a:solidFill>
                  <a:srgbClr val="1D1C1D"/>
                </a:solidFill>
                <a:effectLst/>
              </a:rPr>
              <a:t>Clues include and require an understanding of important academic vocabulary</a:t>
            </a:r>
            <a:r>
              <a:rPr lang="en-US" dirty="0">
                <a:solidFill>
                  <a:srgbClr val="1D1C1D"/>
                </a:solidFill>
              </a:rPr>
              <a:t>: hundredths</a:t>
            </a:r>
            <a:r>
              <a:rPr lang="en-US">
                <a:solidFill>
                  <a:srgbClr val="1D1C1D"/>
                </a:solidFill>
              </a:rPr>
              <a:t>, tenths.</a:t>
            </a:r>
            <a:endParaRPr lang="en-US" b="0" i="0" dirty="0">
              <a:solidFill>
                <a:srgbClr val="1D1C1D"/>
              </a:solidFill>
              <a:effectLst/>
            </a:endParaRPr>
          </a:p>
          <a:p>
            <a:pPr marL="228600" indent="-228600" algn="l">
              <a:buFont typeface="+mj-lt"/>
              <a:buAutoNum type="arabicPeriod"/>
            </a:pPr>
            <a:r>
              <a:rPr lang="en-US" b="0" i="0" dirty="0">
                <a:solidFill>
                  <a:srgbClr val="1D1C1D"/>
                </a:solidFill>
                <a:effectLst/>
              </a:rPr>
              <a:t>Students must read and clarify all of the clues:</a:t>
            </a:r>
          </a:p>
          <a:p>
            <a:pPr lvl="1" indent="-228600">
              <a:buFont typeface="Arial" panose="020B0604020202020204" pitchFamily="34" charset="0"/>
              <a:buChar char="•"/>
            </a:pPr>
            <a:r>
              <a:rPr lang="en-US" dirty="0">
                <a:solidFill>
                  <a:srgbClr val="1D1C1D"/>
                </a:solidFill>
              </a:rPr>
              <a:t>Sixty four = 64</a:t>
            </a:r>
          </a:p>
          <a:p>
            <a:pPr lvl="1" indent="-228600">
              <a:buFont typeface="Arial" panose="020B0604020202020204" pitchFamily="34" charset="0"/>
              <a:buChar char="•"/>
            </a:pPr>
            <a:r>
              <a:rPr lang="en-US" dirty="0">
                <a:solidFill>
                  <a:srgbClr val="1D1C1D"/>
                </a:solidFill>
              </a:rPr>
              <a:t>And = indicates that we are moving from the whole number and decimal number side of the place value chart</a:t>
            </a:r>
          </a:p>
          <a:p>
            <a:pPr lvl="1" indent="-228600">
              <a:buFont typeface="Arial" panose="020B0604020202020204" pitchFamily="34" charset="0"/>
              <a:buChar char="•"/>
            </a:pPr>
            <a:r>
              <a:rPr lang="en-US" dirty="0">
                <a:solidFill>
                  <a:srgbClr val="1D1C1D"/>
                </a:solidFill>
              </a:rPr>
              <a:t>Twenty-three hundredths = 0.23</a:t>
            </a:r>
          </a:p>
          <a:p>
            <a:pPr marL="228600" indent="-228600" algn="l">
              <a:buFont typeface="+mj-lt"/>
              <a:buAutoNum type="arabicPeriod"/>
            </a:pPr>
            <a:r>
              <a:rPr lang="en-US" b="0" i="0" dirty="0">
                <a:solidFill>
                  <a:srgbClr val="1D1C1D"/>
                </a:solidFill>
                <a:effectLst/>
              </a:rPr>
              <a:t>Students would benefit from a place value chart, discussing place value understandings and relationships, and/or representing the number using different forms (standard form, expanded form, expanded notation, </a:t>
            </a:r>
            <a:r>
              <a:rPr lang="en-US" b="0" i="0">
                <a:solidFill>
                  <a:srgbClr val="1D1C1D"/>
                </a:solidFill>
                <a:effectLst/>
              </a:rPr>
              <a:t>etc.).</a:t>
            </a:r>
            <a:endParaRPr lang="en-US" dirty="0"/>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1 rationale</a:t>
            </a:r>
          </a:p>
          <a:p>
            <a:endParaRPr lang="en-US" dirty="0"/>
          </a:p>
          <a:p>
            <a:r>
              <a:rPr lang="en-US" dirty="0"/>
              <a:t>This is a FACT because sixty-four is 64, which means a 6 in the tens place and a 4 in the ones place.</a:t>
            </a:r>
          </a:p>
          <a:p>
            <a:r>
              <a:rPr lang="en-US" dirty="0"/>
              <a:t>Students need to be flexible in moving from word form to standard form.</a:t>
            </a:r>
          </a:p>
        </p:txBody>
      </p:sp>
      <p:sp>
        <p:nvSpPr>
          <p:cNvPr id="4" name="Slide Number Placeholder 3"/>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4050982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0F171-A926-2535-877B-94CE18FD7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7F5E6-A10A-720C-1A93-F5062AAF0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E3143-5B25-4311-4575-2FDC3C3262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2 rationale</a:t>
            </a:r>
          </a:p>
          <a:p>
            <a:endParaRPr lang="en-US" dirty="0"/>
          </a:p>
          <a:p>
            <a:r>
              <a:rPr lang="en-US" dirty="0"/>
              <a:t>This is a FIB because 23 hundredths means 0.23 so 2 is in the tenths and 3 is in the hundredths place.</a:t>
            </a:r>
          </a:p>
          <a:p>
            <a:r>
              <a:rPr lang="en-US" dirty="0"/>
              <a:t>Students may confuse the tenths and hundredths place values.</a:t>
            </a:r>
          </a:p>
        </p:txBody>
      </p:sp>
      <p:sp>
        <p:nvSpPr>
          <p:cNvPr id="4" name="Slide Number Placeholder 3">
            <a:extLst>
              <a:ext uri="{FF2B5EF4-FFF2-40B4-BE49-F238E27FC236}">
                <a16:creationId xmlns:a16="http://schemas.microsoft.com/office/drawing/2014/main" id="{74F3489E-854D-8BF7-D496-C00C8B606455}"/>
              </a:ext>
            </a:extLst>
          </p:cNvPr>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1285957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11.xml"/><Relationship Id="rId5" Type="http://schemas.openxmlformats.org/officeDocument/2006/relationships/slide" Target="slide17.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9826C-330D-C1B0-6891-B838C6E42F2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A9756E-D31F-B799-1242-88D3D96FCA7D}"/>
              </a:ext>
            </a:extLst>
          </p:cNvPr>
          <p:cNvSpPr>
            <a:spLocks noGrp="1"/>
          </p:cNvSpPr>
          <p:nvPr>
            <p:ph sz="half" idx="1"/>
          </p:nvPr>
        </p:nvSpPr>
        <p:spPr>
          <a:xfrm>
            <a:off x="849451" y="364489"/>
            <a:ext cx="5212080" cy="1607296"/>
          </a:xfrm>
        </p:spPr>
        <p:txBody>
          <a:bodyPr/>
          <a:lstStyle/>
          <a:p>
            <a:r>
              <a:rPr lang="en-US" dirty="0"/>
              <a:t>The value of the digit 2 in this number </a:t>
            </a:r>
            <a:r>
              <a:rPr lang="en-US"/>
              <a:t>is 20.</a:t>
            </a:r>
            <a:endParaRPr lang="en-US" dirty="0"/>
          </a:p>
        </p:txBody>
      </p:sp>
      <p:sp>
        <p:nvSpPr>
          <p:cNvPr id="5" name="Rectangle 4">
            <a:extLst>
              <a:ext uri="{FF2B5EF4-FFF2-40B4-BE49-F238E27FC236}">
                <a16:creationId xmlns:a16="http://schemas.microsoft.com/office/drawing/2014/main" id="{CCADE64F-7B9F-0032-FB2E-7F478576D9B0}"/>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8A888C93-8243-704D-8666-9FE89725198A}"/>
              </a:ext>
            </a:extLst>
          </p:cNvPr>
          <p:cNvSpPr/>
          <p:nvPr/>
        </p:nvSpPr>
        <p:spPr>
          <a:xfrm>
            <a:off x="7666443" y="2841591"/>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3" name="TextBox 2">
            <a:extLst>
              <a:ext uri="{FF2B5EF4-FFF2-40B4-BE49-F238E27FC236}">
                <a16:creationId xmlns:a16="http://schemas.microsoft.com/office/drawing/2014/main" id="{509B98B6-CC2C-6E04-EA4E-DF60F01D3677}"/>
              </a:ext>
            </a:extLst>
          </p:cNvPr>
          <p:cNvSpPr txBox="1"/>
          <p:nvPr/>
        </p:nvSpPr>
        <p:spPr>
          <a:xfrm>
            <a:off x="813300" y="1833138"/>
            <a:ext cx="5284382" cy="2492990"/>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r>
              <a:rPr lang="en-US" sz="2800" dirty="0">
                <a:latin typeface="Century Gothic" panose="020B0502020202020204" pitchFamily="34" charset="0"/>
              </a:rPr>
              <a:t>Brenda is sixty-four and twenty-three hundredths inches tall.</a:t>
            </a: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graphicFrame>
        <p:nvGraphicFramePr>
          <p:cNvPr id="7" name="Table 6">
            <a:extLst>
              <a:ext uri="{FF2B5EF4-FFF2-40B4-BE49-F238E27FC236}">
                <a16:creationId xmlns:a16="http://schemas.microsoft.com/office/drawing/2014/main" id="{BBC0A706-C5B5-B38B-21C5-34B2A8F83782}"/>
              </a:ext>
            </a:extLst>
          </p:cNvPr>
          <p:cNvGraphicFramePr>
            <a:graphicFrameLocks noGrp="1"/>
          </p:cNvGraphicFramePr>
          <p:nvPr>
            <p:extLst>
              <p:ext uri="{D42A27DB-BD31-4B8C-83A1-F6EECF244321}">
                <p14:modId xmlns:p14="http://schemas.microsoft.com/office/powerpoint/2010/main" val="2958342806"/>
              </p:ext>
            </p:extLst>
          </p:nvPr>
        </p:nvGraphicFramePr>
        <p:xfrm>
          <a:off x="6450263" y="367632"/>
          <a:ext cx="5485230" cy="975360"/>
        </p:xfrm>
        <a:graphic>
          <a:graphicData uri="http://schemas.openxmlformats.org/drawingml/2006/table">
            <a:tbl>
              <a:tblPr firstRow="1" bandRow="1">
                <a:tableStyleId>{5940675A-B579-460E-94D1-54222C63F5DA}</a:tableStyleId>
              </a:tblPr>
              <a:tblGrid>
                <a:gridCol w="914205">
                  <a:extLst>
                    <a:ext uri="{9D8B030D-6E8A-4147-A177-3AD203B41FA5}">
                      <a16:colId xmlns:a16="http://schemas.microsoft.com/office/drawing/2014/main" val="587752340"/>
                    </a:ext>
                  </a:extLst>
                </a:gridCol>
                <a:gridCol w="914205">
                  <a:extLst>
                    <a:ext uri="{9D8B030D-6E8A-4147-A177-3AD203B41FA5}">
                      <a16:colId xmlns:a16="http://schemas.microsoft.com/office/drawing/2014/main" val="1938831403"/>
                    </a:ext>
                  </a:extLst>
                </a:gridCol>
                <a:gridCol w="914205">
                  <a:extLst>
                    <a:ext uri="{9D8B030D-6E8A-4147-A177-3AD203B41FA5}">
                      <a16:colId xmlns:a16="http://schemas.microsoft.com/office/drawing/2014/main" val="2903592220"/>
                    </a:ext>
                  </a:extLst>
                </a:gridCol>
                <a:gridCol w="914205">
                  <a:extLst>
                    <a:ext uri="{9D8B030D-6E8A-4147-A177-3AD203B41FA5}">
                      <a16:colId xmlns:a16="http://schemas.microsoft.com/office/drawing/2014/main" val="3263619490"/>
                    </a:ext>
                  </a:extLst>
                </a:gridCol>
                <a:gridCol w="914205">
                  <a:extLst>
                    <a:ext uri="{9D8B030D-6E8A-4147-A177-3AD203B41FA5}">
                      <a16:colId xmlns:a16="http://schemas.microsoft.com/office/drawing/2014/main" val="785177059"/>
                    </a:ext>
                  </a:extLst>
                </a:gridCol>
                <a:gridCol w="914205">
                  <a:extLst>
                    <a:ext uri="{9D8B030D-6E8A-4147-A177-3AD203B41FA5}">
                      <a16:colId xmlns:a16="http://schemas.microsoft.com/office/drawing/2014/main" val="1660456566"/>
                    </a:ext>
                  </a:extLst>
                </a:gridCol>
              </a:tblGrid>
              <a:tr h="281801">
                <a:tc>
                  <a:txBody>
                    <a:bodyPr/>
                    <a:lstStyle/>
                    <a:p>
                      <a:pPr algn="ctr"/>
                      <a:r>
                        <a:rPr lang="en-US" sz="2400" dirty="0">
                          <a:latin typeface="Arial" panose="020B0604020202020204" pitchFamily="34" charset="0"/>
                        </a:rPr>
                        <a:t>100s</a:t>
                      </a:r>
                    </a:p>
                  </a:txBody>
                  <a:tcPr anchor="ctr">
                    <a:solidFill>
                      <a:schemeClr val="bg1">
                        <a:lumMod val="85000"/>
                      </a:schemeClr>
                    </a:solidFill>
                  </a:tcPr>
                </a:tc>
                <a:tc>
                  <a:txBody>
                    <a:bodyPr/>
                    <a:lstStyle/>
                    <a:p>
                      <a:pPr algn="ctr"/>
                      <a:r>
                        <a:rPr lang="en-US" sz="2400" dirty="0">
                          <a:latin typeface="Arial" panose="020B0604020202020204" pitchFamily="34" charset="0"/>
                        </a:rPr>
                        <a:t>10s</a:t>
                      </a:r>
                    </a:p>
                  </a:txBody>
                  <a:tcPr anchor="ctr">
                    <a:solidFill>
                      <a:schemeClr val="bg1">
                        <a:lumMod val="85000"/>
                      </a:schemeClr>
                    </a:solidFill>
                  </a:tcPr>
                </a:tc>
                <a:tc>
                  <a:txBody>
                    <a:bodyPr/>
                    <a:lstStyle/>
                    <a:p>
                      <a:pPr algn="ctr"/>
                      <a:r>
                        <a:rPr lang="en-US" sz="2400" dirty="0">
                          <a:latin typeface="Arial" panose="020B0604020202020204" pitchFamily="34" charset="0"/>
                        </a:rPr>
                        <a:t>1s</a:t>
                      </a:r>
                    </a:p>
                  </a:txBody>
                  <a:tcPr anchor="ctr">
                    <a:solidFill>
                      <a:schemeClr val="bg1">
                        <a:lumMod val="85000"/>
                      </a:schemeClr>
                    </a:solidFill>
                  </a:tcPr>
                </a:tc>
                <a:tc>
                  <a:txBody>
                    <a:bodyPr/>
                    <a:lstStyle/>
                    <a:p>
                      <a:pPr algn="ctr"/>
                      <a:r>
                        <a:rPr lang="en-US" sz="2400" dirty="0">
                          <a:latin typeface="Arial" panose="020B0604020202020204" pitchFamily="34" charset="0"/>
                        </a:rPr>
                        <a:t>.</a:t>
                      </a:r>
                    </a:p>
                  </a:txBody>
                  <a:tcPr anchor="ctr">
                    <a:solidFill>
                      <a:schemeClr val="bg1">
                        <a:lumMod val="85000"/>
                      </a:schemeClr>
                    </a:solidFill>
                  </a:tcPr>
                </a:tc>
                <a:tc>
                  <a:txBody>
                    <a:bodyPr/>
                    <a:lstStyle/>
                    <a:p>
                      <a:pPr algn="ctr"/>
                      <a:r>
                        <a:rPr lang="en-US" sz="2400" dirty="0">
                          <a:latin typeface="Arial" panose="020B0604020202020204" pitchFamily="34" charset="0"/>
                        </a:rPr>
                        <a:t>0.1</a:t>
                      </a:r>
                    </a:p>
                  </a:txBody>
                  <a:tcPr anchor="ctr">
                    <a:solidFill>
                      <a:schemeClr val="bg1">
                        <a:lumMod val="85000"/>
                      </a:schemeClr>
                    </a:solidFill>
                  </a:tcPr>
                </a:tc>
                <a:tc>
                  <a:txBody>
                    <a:bodyPr/>
                    <a:lstStyle/>
                    <a:p>
                      <a:pPr algn="ctr"/>
                      <a:r>
                        <a:rPr lang="en-US" sz="2400" dirty="0">
                          <a:latin typeface="Arial" panose="020B0604020202020204" pitchFamily="34" charset="0"/>
                        </a:rPr>
                        <a:t>0.01</a:t>
                      </a:r>
                    </a:p>
                  </a:txBody>
                  <a:tcPr anchor="ctr">
                    <a:solidFill>
                      <a:schemeClr val="bg1">
                        <a:lumMod val="85000"/>
                      </a:schemeClr>
                    </a:solidFill>
                  </a:tcPr>
                </a:tc>
                <a:extLst>
                  <a:ext uri="{0D108BD9-81ED-4DB2-BD59-A6C34878D82A}">
                    <a16:rowId xmlns:a16="http://schemas.microsoft.com/office/drawing/2014/main" val="3366967624"/>
                  </a:ext>
                </a:extLst>
              </a:tr>
              <a:tr h="281801">
                <a:tc>
                  <a:txBody>
                    <a:bodyPr/>
                    <a:lstStyle/>
                    <a:p>
                      <a:pPr algn="ctr"/>
                      <a:endParaRPr lang="en-US" sz="2800" dirty="0">
                        <a:latin typeface="Arial" panose="020B0604020202020204" pitchFamily="34" charset="0"/>
                      </a:endParaRPr>
                    </a:p>
                  </a:txBody>
                  <a:tcPr anchor="ctr"/>
                </a:tc>
                <a:tc>
                  <a:txBody>
                    <a:bodyPr/>
                    <a:lstStyle/>
                    <a:p>
                      <a:pPr algn="ctr"/>
                      <a:r>
                        <a:rPr lang="en-US" sz="2800" dirty="0">
                          <a:latin typeface="Arial" panose="020B0604020202020204" pitchFamily="34" charset="0"/>
                        </a:rPr>
                        <a:t>6</a:t>
                      </a:r>
                    </a:p>
                  </a:txBody>
                  <a:tcPr anchor="ctr"/>
                </a:tc>
                <a:tc>
                  <a:txBody>
                    <a:bodyPr/>
                    <a:lstStyle/>
                    <a:p>
                      <a:pPr algn="ctr"/>
                      <a:r>
                        <a:rPr lang="en-US" sz="2800" dirty="0">
                          <a:latin typeface="Arial" panose="020B0604020202020204" pitchFamily="34" charset="0"/>
                        </a:rPr>
                        <a:t>4</a:t>
                      </a:r>
                    </a:p>
                  </a:txBody>
                  <a:tcPr anchor="ctr">
                    <a:solidFill>
                      <a:schemeClr val="bg1"/>
                    </a:solidFill>
                  </a:tcPr>
                </a:tc>
                <a:tc>
                  <a:txBody>
                    <a:bodyPr/>
                    <a:lstStyle/>
                    <a:p>
                      <a:pPr algn="ctr"/>
                      <a:r>
                        <a:rPr lang="en-US" sz="2800" dirty="0">
                          <a:latin typeface="Arial" panose="020B0604020202020204" pitchFamily="34" charset="0"/>
                        </a:rPr>
                        <a:t>.</a:t>
                      </a:r>
                    </a:p>
                  </a:txBody>
                  <a:tcPr anchor="ctr"/>
                </a:tc>
                <a:tc>
                  <a:txBody>
                    <a:bodyPr/>
                    <a:lstStyle/>
                    <a:p>
                      <a:pPr algn="ctr"/>
                      <a:r>
                        <a:rPr lang="en-US" sz="2800" dirty="0">
                          <a:latin typeface="Arial" panose="020B0604020202020204" pitchFamily="34" charset="0"/>
                        </a:rPr>
                        <a:t>2</a:t>
                      </a:r>
                    </a:p>
                  </a:txBody>
                  <a:tcPr anchor="ctr">
                    <a:solidFill>
                      <a:schemeClr val="accent2">
                        <a:lumMod val="40000"/>
                        <a:lumOff val="60000"/>
                      </a:schemeClr>
                    </a:solidFill>
                  </a:tcPr>
                </a:tc>
                <a:tc>
                  <a:txBody>
                    <a:bodyPr/>
                    <a:lstStyle/>
                    <a:p>
                      <a:pPr algn="ctr"/>
                      <a:r>
                        <a:rPr lang="en-US" sz="2800" dirty="0">
                          <a:latin typeface="Arial" panose="020B0604020202020204" pitchFamily="34" charset="0"/>
                        </a:rPr>
                        <a:t>3</a:t>
                      </a:r>
                    </a:p>
                  </a:txBody>
                  <a:tcPr>
                    <a:solidFill>
                      <a:schemeClr val="bg1"/>
                    </a:solidFill>
                  </a:tcPr>
                </a:tc>
                <a:extLst>
                  <a:ext uri="{0D108BD9-81ED-4DB2-BD59-A6C34878D82A}">
                    <a16:rowId xmlns:a16="http://schemas.microsoft.com/office/drawing/2014/main" val="2067299563"/>
                  </a:ext>
                </a:extLst>
              </a:tr>
            </a:tbl>
          </a:graphicData>
        </a:graphic>
      </p:graphicFrame>
      <p:sp>
        <p:nvSpPr>
          <p:cNvPr id="9" name="TextBox 8">
            <a:extLst>
              <a:ext uri="{FF2B5EF4-FFF2-40B4-BE49-F238E27FC236}">
                <a16:creationId xmlns:a16="http://schemas.microsoft.com/office/drawing/2014/main" id="{ACFF250A-D991-0311-A90B-8670A6D44A5D}"/>
              </a:ext>
            </a:extLst>
          </p:cNvPr>
          <p:cNvSpPr txBox="1"/>
          <p:nvPr/>
        </p:nvSpPr>
        <p:spPr>
          <a:xfrm>
            <a:off x="6865540" y="1702770"/>
            <a:ext cx="54703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2800" dirty="0">
                <a:solidFill>
                  <a:schemeClr val="accent2"/>
                </a:solidFill>
                <a:latin typeface="Arial" panose="020B0604020202020204" pitchFamily="34" charset="0"/>
              </a:rPr>
              <a:t>(2 x 0.1) is 0.2 or 2 tenths</a:t>
            </a:r>
            <a:endParaRPr lang="en-US" dirty="0">
              <a:latin typeface="Arial" panose="020B0604020202020204" pitchFamily="34" charset="0"/>
            </a:endParaRPr>
          </a:p>
        </p:txBody>
      </p:sp>
    </p:spTree>
    <p:extLst>
      <p:ext uri="{BB962C8B-B14F-4D97-AF65-F5344CB8AC3E}">
        <p14:creationId xmlns:p14="http://schemas.microsoft.com/office/powerpoint/2010/main" val="99093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mistakes do you need to avoid?</a:t>
            </a: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3" y="2005827"/>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explain </a:t>
            </a:r>
            <a:r>
              <a:rPr lang="en-US">
                <a:solidFill>
                  <a:schemeClr val="tx1"/>
                </a:solidFill>
                <a:latin typeface="Century Gothic" panose="020B0502020202020204" pitchFamily="34" charset="0"/>
              </a:rPr>
              <a:t>your answer </a:t>
            </a:r>
            <a:r>
              <a:rPr lang="en-US" dirty="0">
                <a:solidFill>
                  <a:schemeClr val="tx1"/>
                </a:solidFill>
                <a:latin typeface="Century Gothic" panose="020B0502020202020204" pitchFamily="34" charset="0"/>
              </a:rPr>
              <a:t>in more than one way</a:t>
            </a:r>
          </a:p>
        </p:txBody>
      </p:sp>
      <p:sp>
        <p:nvSpPr>
          <p:cNvPr id="5" name="TextBox 4">
            <a:extLst>
              <a:ext uri="{FF2B5EF4-FFF2-40B4-BE49-F238E27FC236}">
                <a16:creationId xmlns:a16="http://schemas.microsoft.com/office/drawing/2014/main" id="{09DE88D0-CB73-635E-15C9-4B5293A09EBD}"/>
              </a:ext>
            </a:extLst>
          </p:cNvPr>
          <p:cNvSpPr txBox="1"/>
          <p:nvPr/>
        </p:nvSpPr>
        <p:spPr>
          <a:xfrm>
            <a:off x="6096000" y="2043585"/>
            <a:ext cx="4912516" cy="2808589"/>
          </a:xfrm>
          <a:prstGeom prst="rect">
            <a:avLst/>
          </a:prstGeom>
          <a:noFill/>
          <a:ln w="28575">
            <a:solidFill>
              <a:schemeClr val="bg1">
                <a:lumMod val="75000"/>
              </a:schemeClr>
            </a:solidFill>
            <a:prstDash val="dash"/>
          </a:ln>
        </p:spPr>
        <p:txBody>
          <a:bodyPr wrap="square" lIns="182880" tIns="91440" rIns="91440" bIns="91440" rtlCol="0" anchor="t">
            <a:spAutoFit/>
          </a:bodyPr>
          <a:lstStyle/>
          <a:p>
            <a:pPr>
              <a:lnSpc>
                <a:spcPct val="120000"/>
              </a:lnSpc>
            </a:pPr>
            <a:r>
              <a:rPr lang="en-US" dirty="0">
                <a:latin typeface="Verdana" panose="020B0604030504040204" pitchFamily="34" charset="0"/>
                <a:ea typeface="Verdana" panose="020B0604030504040204" pitchFamily="34" charset="0"/>
              </a:rPr>
              <a:t>Brenda is sixty-four and twenty-three hundredths inches tall. What is the value of the digit in the tenths place?</a:t>
            </a:r>
          </a:p>
          <a:p>
            <a:pPr>
              <a:lnSpc>
                <a:spcPct val="120000"/>
              </a:lnSpc>
            </a:pPr>
            <a:endParaRPr lang="en-US" dirty="0">
              <a:latin typeface="Verdana" panose="020B0604030504040204" pitchFamily="34" charset="0"/>
              <a:ea typeface="Verdana" panose="020B0604030504040204" pitchFamily="34" charset="0"/>
            </a:endParaRPr>
          </a:p>
          <a:p>
            <a:pPr marL="457200" indent="-457200">
              <a:lnSpc>
                <a:spcPct val="12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4</a:t>
            </a:r>
          </a:p>
          <a:p>
            <a:pPr marL="457200" indent="-457200">
              <a:lnSpc>
                <a:spcPct val="12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0.03</a:t>
            </a:r>
          </a:p>
          <a:p>
            <a:pPr marL="457200" indent="-457200">
              <a:lnSpc>
                <a:spcPct val="12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6</a:t>
            </a:r>
          </a:p>
          <a:p>
            <a:pPr marL="457200" indent="-457200">
              <a:lnSpc>
                <a:spcPct val="12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0.2</a:t>
            </a:r>
          </a:p>
        </p:txBody>
      </p:sp>
    </p:spTree>
    <p:extLst>
      <p:ext uri="{BB962C8B-B14F-4D97-AF65-F5344CB8AC3E}">
        <p14:creationId xmlns:p14="http://schemas.microsoft.com/office/powerpoint/2010/main" val="217288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7969D0A8-5DC7-2519-B36D-C27CAFFE8F12}"/>
              </a:ext>
            </a:extLst>
          </p:cNvPr>
          <p:cNvSpPr txBox="1">
            <a:spLocks/>
          </p:cNvSpPr>
          <p:nvPr/>
        </p:nvSpPr>
        <p:spPr>
          <a:xfrm>
            <a:off x="1570791" y="522560"/>
            <a:ext cx="2622582"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IQ slap down </a:t>
            </a:r>
          </a:p>
        </p:txBody>
      </p:sp>
      <p:grpSp>
        <p:nvGrpSpPr>
          <p:cNvPr id="3" name="Group 2">
            <a:extLst>
              <a:ext uri="{FF2B5EF4-FFF2-40B4-BE49-F238E27FC236}">
                <a16:creationId xmlns:a16="http://schemas.microsoft.com/office/drawing/2014/main" id="{DA2D0E80-94A8-707D-2E36-9E1C5FDFB643}"/>
              </a:ext>
            </a:extLst>
          </p:cNvPr>
          <p:cNvGrpSpPr/>
          <p:nvPr/>
        </p:nvGrpSpPr>
        <p:grpSpPr>
          <a:xfrm>
            <a:off x="1585781" y="1406148"/>
            <a:ext cx="866139" cy="1015663"/>
            <a:chOff x="1179415" y="2219371"/>
            <a:chExt cx="1976626" cy="2377834"/>
          </a:xfrm>
        </p:grpSpPr>
        <p:pic>
          <p:nvPicPr>
            <p:cNvPr id="4" name="Picture 3">
              <a:extLst>
                <a:ext uri="{FF2B5EF4-FFF2-40B4-BE49-F238E27FC236}">
                  <a16:creationId xmlns:a16="http://schemas.microsoft.com/office/drawing/2014/main" id="{B4007A48-207D-9DE9-CE52-C55AF1B0D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5" name="TextBox 4">
              <a:extLst>
                <a:ext uri="{FF2B5EF4-FFF2-40B4-BE49-F238E27FC236}">
                  <a16:creationId xmlns:a16="http://schemas.microsoft.com/office/drawing/2014/main" id="{B62C4AFB-976E-50D2-ECF8-F63D4D3F28AD}"/>
                </a:ext>
              </a:extLst>
            </p:cNvPr>
            <p:cNvSpPr txBox="1"/>
            <p:nvPr/>
          </p:nvSpPr>
          <p:spPr>
            <a:xfrm>
              <a:off x="1342472" y="2219371"/>
              <a:ext cx="1545092" cy="2377834"/>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A</a:t>
              </a:r>
              <a:endParaRPr lang="en-US" sz="6000" b="1" kern="0" dirty="0">
                <a:solidFill>
                  <a:srgbClr val="044C8E"/>
                </a:solidFill>
                <a:latin typeface="Century Gothic"/>
                <a:cs typeface="Calibri Light"/>
              </a:endParaRPr>
            </a:p>
          </p:txBody>
        </p:sp>
      </p:grpSp>
      <p:grpSp>
        <p:nvGrpSpPr>
          <p:cNvPr id="6" name="Group 5">
            <a:extLst>
              <a:ext uri="{FF2B5EF4-FFF2-40B4-BE49-F238E27FC236}">
                <a16:creationId xmlns:a16="http://schemas.microsoft.com/office/drawing/2014/main" id="{E9A7875B-0C7A-506F-4AA7-FA679105533B}"/>
              </a:ext>
            </a:extLst>
          </p:cNvPr>
          <p:cNvGrpSpPr/>
          <p:nvPr/>
        </p:nvGrpSpPr>
        <p:grpSpPr>
          <a:xfrm>
            <a:off x="2708846" y="1406146"/>
            <a:ext cx="866139" cy="1015663"/>
            <a:chOff x="1179415" y="2219369"/>
            <a:chExt cx="1976626" cy="2377834"/>
          </a:xfrm>
        </p:grpSpPr>
        <p:pic>
          <p:nvPicPr>
            <p:cNvPr id="7" name="Picture 6">
              <a:extLst>
                <a:ext uri="{FF2B5EF4-FFF2-40B4-BE49-F238E27FC236}">
                  <a16:creationId xmlns:a16="http://schemas.microsoft.com/office/drawing/2014/main" id="{491A96AD-C6C9-518C-D34D-86B1321E8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8" name="TextBox 7">
              <a:extLst>
                <a:ext uri="{FF2B5EF4-FFF2-40B4-BE49-F238E27FC236}">
                  <a16:creationId xmlns:a16="http://schemas.microsoft.com/office/drawing/2014/main" id="{B193AFCB-ADBB-7160-F19A-848D3DB801B3}"/>
                </a:ext>
              </a:extLst>
            </p:cNvPr>
            <p:cNvSpPr txBox="1"/>
            <p:nvPr/>
          </p:nvSpPr>
          <p:spPr>
            <a:xfrm>
              <a:off x="1342472" y="2219369"/>
              <a:ext cx="1545092" cy="2377834"/>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B</a:t>
              </a:r>
              <a:endParaRPr lang="en-US" sz="6000" b="1" kern="0" dirty="0">
                <a:solidFill>
                  <a:srgbClr val="044C8E"/>
                </a:solidFill>
                <a:latin typeface="Century Gothic"/>
                <a:cs typeface="Calibri Light"/>
              </a:endParaRPr>
            </a:p>
          </p:txBody>
        </p:sp>
      </p:grpSp>
      <p:grpSp>
        <p:nvGrpSpPr>
          <p:cNvPr id="9" name="Group 8">
            <a:extLst>
              <a:ext uri="{FF2B5EF4-FFF2-40B4-BE49-F238E27FC236}">
                <a16:creationId xmlns:a16="http://schemas.microsoft.com/office/drawing/2014/main" id="{F703FE03-CE08-5903-684C-E32D461D7FA9}"/>
              </a:ext>
            </a:extLst>
          </p:cNvPr>
          <p:cNvGrpSpPr/>
          <p:nvPr/>
        </p:nvGrpSpPr>
        <p:grpSpPr>
          <a:xfrm>
            <a:off x="3831910" y="1442223"/>
            <a:ext cx="866139" cy="1015663"/>
            <a:chOff x="1179415" y="2303828"/>
            <a:chExt cx="1976626" cy="2377835"/>
          </a:xfrm>
        </p:grpSpPr>
        <p:pic>
          <p:nvPicPr>
            <p:cNvPr id="10" name="Picture 9">
              <a:extLst>
                <a:ext uri="{FF2B5EF4-FFF2-40B4-BE49-F238E27FC236}">
                  <a16:creationId xmlns:a16="http://schemas.microsoft.com/office/drawing/2014/main" id="{301D1427-895B-6211-EA30-AF2A746D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11" name="TextBox 10">
              <a:extLst>
                <a:ext uri="{FF2B5EF4-FFF2-40B4-BE49-F238E27FC236}">
                  <a16:creationId xmlns:a16="http://schemas.microsoft.com/office/drawing/2014/main" id="{D95F10DE-5D5E-1429-B59D-3FF73E60D04A}"/>
                </a:ext>
              </a:extLst>
            </p:cNvPr>
            <p:cNvSpPr txBox="1"/>
            <p:nvPr/>
          </p:nvSpPr>
          <p:spPr>
            <a:xfrm>
              <a:off x="1343209" y="2303828"/>
              <a:ext cx="1545092" cy="2377835"/>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C</a:t>
              </a:r>
              <a:endParaRPr lang="en-US" sz="6000" b="1" kern="0" dirty="0">
                <a:solidFill>
                  <a:srgbClr val="044C8E"/>
                </a:solidFill>
                <a:latin typeface="Century Gothic"/>
                <a:cs typeface="Calibri Light"/>
              </a:endParaRPr>
            </a:p>
          </p:txBody>
        </p:sp>
      </p:grpSp>
      <p:grpSp>
        <p:nvGrpSpPr>
          <p:cNvPr id="12" name="Group 11">
            <a:extLst>
              <a:ext uri="{FF2B5EF4-FFF2-40B4-BE49-F238E27FC236}">
                <a16:creationId xmlns:a16="http://schemas.microsoft.com/office/drawing/2014/main" id="{B3CBFE6B-A163-A1CD-90B8-9E73F155CA44}"/>
              </a:ext>
            </a:extLst>
          </p:cNvPr>
          <p:cNvGrpSpPr/>
          <p:nvPr/>
        </p:nvGrpSpPr>
        <p:grpSpPr>
          <a:xfrm>
            <a:off x="4954974" y="1406145"/>
            <a:ext cx="866139" cy="1015663"/>
            <a:chOff x="1179415" y="2186943"/>
            <a:chExt cx="1976626" cy="2377835"/>
          </a:xfrm>
        </p:grpSpPr>
        <p:pic>
          <p:nvPicPr>
            <p:cNvPr id="13" name="Picture 12">
              <a:extLst>
                <a:ext uri="{FF2B5EF4-FFF2-40B4-BE49-F238E27FC236}">
                  <a16:creationId xmlns:a16="http://schemas.microsoft.com/office/drawing/2014/main" id="{E632649E-88A9-1CE2-1F75-BCF3EFACA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14" name="TextBox 13">
              <a:extLst>
                <a:ext uri="{FF2B5EF4-FFF2-40B4-BE49-F238E27FC236}">
                  <a16:creationId xmlns:a16="http://schemas.microsoft.com/office/drawing/2014/main" id="{E8E8C4E8-0959-F4EE-DD69-1CE951816AFB}"/>
                </a:ext>
              </a:extLst>
            </p:cNvPr>
            <p:cNvSpPr txBox="1"/>
            <p:nvPr/>
          </p:nvSpPr>
          <p:spPr>
            <a:xfrm>
              <a:off x="1343209" y="2186943"/>
              <a:ext cx="1545092" cy="2377835"/>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D</a:t>
              </a:r>
              <a:endParaRPr lang="en-US" sz="6000" b="1" kern="0" dirty="0">
                <a:solidFill>
                  <a:srgbClr val="044C8E"/>
                </a:solidFill>
                <a:latin typeface="Century Gothic"/>
                <a:cs typeface="Calibri Light"/>
              </a:endParaRPr>
            </a:p>
          </p:txBody>
        </p:sp>
      </p:grpSp>
      <p:sp>
        <p:nvSpPr>
          <p:cNvPr id="15" name="Rectangle 14">
            <a:extLst>
              <a:ext uri="{FF2B5EF4-FFF2-40B4-BE49-F238E27FC236}">
                <a16:creationId xmlns:a16="http://schemas.microsoft.com/office/drawing/2014/main" id="{85F98DBF-8DAB-7D78-8CEA-B4B655A6774F}"/>
              </a:ext>
            </a:extLst>
          </p:cNvPr>
          <p:cNvSpPr/>
          <p:nvPr/>
        </p:nvSpPr>
        <p:spPr>
          <a:xfrm>
            <a:off x="1603274" y="2662402"/>
            <a:ext cx="4235331" cy="822960"/>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1 - </a:t>
            </a:r>
            <a:r>
              <a:rPr lang="en-US" sz="2400" b="1" kern="0" dirty="0">
                <a:solidFill>
                  <a:prstClr val="white"/>
                </a:solidFill>
                <a:latin typeface="Century Gothic" panose="020B0502020202020204" pitchFamily="34" charset="0"/>
                <a:cs typeface="Calibri Light" panose="020F0302020204030204" pitchFamily="34" charset="0"/>
              </a:rPr>
              <a:t>Worst Answer</a:t>
            </a:r>
          </a:p>
        </p:txBody>
      </p:sp>
      <p:sp>
        <p:nvSpPr>
          <p:cNvPr id="16" name="Rectangle 15">
            <a:extLst>
              <a:ext uri="{FF2B5EF4-FFF2-40B4-BE49-F238E27FC236}">
                <a16:creationId xmlns:a16="http://schemas.microsoft.com/office/drawing/2014/main" id="{D452B963-CD6A-0F0B-A626-FAAF48C733D4}"/>
              </a:ext>
            </a:extLst>
          </p:cNvPr>
          <p:cNvSpPr/>
          <p:nvPr/>
        </p:nvSpPr>
        <p:spPr>
          <a:xfrm>
            <a:off x="1603274" y="3802843"/>
            <a:ext cx="4235331" cy="822960"/>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2 - </a:t>
            </a:r>
            <a:r>
              <a:rPr lang="en-US" sz="2400" b="1" kern="0" dirty="0">
                <a:solidFill>
                  <a:prstClr val="white"/>
                </a:solidFill>
                <a:latin typeface="Century Gothic" panose="020B0502020202020204" pitchFamily="34" charset="0"/>
                <a:cs typeface="Calibri Light" panose="020F0302020204030204" pitchFamily="34" charset="0"/>
              </a:rPr>
              <a:t>Best Distractor</a:t>
            </a:r>
          </a:p>
        </p:txBody>
      </p:sp>
      <p:sp>
        <p:nvSpPr>
          <p:cNvPr id="17" name="Rectangle 16">
            <a:extLst>
              <a:ext uri="{FF2B5EF4-FFF2-40B4-BE49-F238E27FC236}">
                <a16:creationId xmlns:a16="http://schemas.microsoft.com/office/drawing/2014/main" id="{953212F4-888A-0239-2F61-0820E249E63F}"/>
              </a:ext>
            </a:extLst>
          </p:cNvPr>
          <p:cNvSpPr/>
          <p:nvPr/>
        </p:nvSpPr>
        <p:spPr>
          <a:xfrm>
            <a:off x="1618080" y="4926212"/>
            <a:ext cx="4235331" cy="822960"/>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3 - </a:t>
            </a:r>
            <a:r>
              <a:rPr lang="en-US" sz="2400" b="1" kern="0" dirty="0">
                <a:solidFill>
                  <a:prstClr val="white"/>
                </a:solidFill>
                <a:latin typeface="Century Gothic" panose="020B0502020202020204" pitchFamily="34" charset="0"/>
                <a:cs typeface="Calibri Light" panose="020F0302020204030204" pitchFamily="34" charset="0"/>
              </a:rPr>
              <a:t>Correct Answer</a:t>
            </a:r>
          </a:p>
        </p:txBody>
      </p:sp>
      <p:grpSp>
        <p:nvGrpSpPr>
          <p:cNvPr id="21" name="Group 20">
            <a:extLst>
              <a:ext uri="{FF2B5EF4-FFF2-40B4-BE49-F238E27FC236}">
                <a16:creationId xmlns:a16="http://schemas.microsoft.com/office/drawing/2014/main" id="{79D7BD79-C3F0-2990-5F91-D22FC3760D7F}"/>
              </a:ext>
            </a:extLst>
          </p:cNvPr>
          <p:cNvGrpSpPr/>
          <p:nvPr/>
        </p:nvGrpSpPr>
        <p:grpSpPr>
          <a:xfrm>
            <a:off x="7243503" y="1670204"/>
            <a:ext cx="5409068" cy="4873752"/>
            <a:chOff x="7243503" y="1670204"/>
            <a:chExt cx="5409068" cy="4873752"/>
          </a:xfrm>
        </p:grpSpPr>
        <p:sp>
          <p:nvSpPr>
            <p:cNvPr id="22" name="Rectangle 21">
              <a:extLst>
                <a:ext uri="{FF2B5EF4-FFF2-40B4-BE49-F238E27FC236}">
                  <a16:creationId xmlns:a16="http://schemas.microsoft.com/office/drawing/2014/main" id="{342B1EDB-FB2A-2B70-70D9-5FF4B4B51366}"/>
                </a:ext>
              </a:extLst>
            </p:cNvPr>
            <p:cNvSpPr>
              <a:spLocks/>
            </p:cNvSpPr>
            <p:nvPr/>
          </p:nvSpPr>
          <p:spPr>
            <a:xfrm rot="19257167">
              <a:off x="8876871" y="2581643"/>
              <a:ext cx="2377440" cy="2377440"/>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3" name="Picture 22" descr="A close-up of a hand&#10;&#10;AI-generated content may be incorrect.">
              <a:extLst>
                <a:ext uri="{FF2B5EF4-FFF2-40B4-BE49-F238E27FC236}">
                  <a16:creationId xmlns:a16="http://schemas.microsoft.com/office/drawing/2014/main" id="{B63DF8C1-E9D7-EEDD-9446-96D5E956A2C7}"/>
                </a:ext>
              </a:extLst>
            </p:cNvPr>
            <p:cNvPicPr>
              <a:picLocks/>
            </p:cNvPicPr>
            <p:nvPr/>
          </p:nvPicPr>
          <p:blipFill>
            <a:blip r:embed="rId4">
              <a:extLst>
                <a:ext uri="{28A0092B-C50C-407E-A947-70E740481C1C}">
                  <a14:useLocalDpi xmlns:a14="http://schemas.microsoft.com/office/drawing/2010/main" val="0"/>
                </a:ext>
              </a:extLst>
            </a:blip>
            <a:srcRect r="21814"/>
            <a:stretch>
              <a:fillRect/>
            </a:stretch>
          </p:blipFill>
          <p:spPr>
            <a:xfrm rot="490243">
              <a:off x="7243503" y="1670204"/>
              <a:ext cx="5409068" cy="4873752"/>
            </a:xfrm>
            <a:prstGeom prst="rect">
              <a:avLst/>
            </a:prstGeom>
            <a:effectLst>
              <a:outerShdw blurRad="50800" dist="88900" dir="2700000" algn="tl" rotWithShape="0">
                <a:prstClr val="black">
                  <a:alpha val="30000"/>
                </a:prstClr>
              </a:outerShdw>
            </a:effectLst>
          </p:spPr>
        </p:pic>
      </p:grpSp>
    </p:spTree>
    <p:extLst>
      <p:ext uri="{BB962C8B-B14F-4D97-AF65-F5344CB8AC3E}">
        <p14:creationId xmlns:p14="http://schemas.microsoft.com/office/powerpoint/2010/main" val="350358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3"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1+#ppt_w/2"/>
                                          </p:val>
                                        </p:tav>
                                        <p:tav tm="100000">
                                          <p:val>
                                            <p:strVal val="#ppt_x"/>
                                          </p:val>
                                        </p:tav>
                                      </p:tavLst>
                                    </p:anim>
                                    <p:anim calcmode="lin" valueType="num">
                                      <p:cBhvr additive="base">
                                        <p:cTn id="37"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6A5A0F-D795-312A-91A8-537066F92DC0}"/>
              </a:ext>
            </a:extLst>
          </p:cNvPr>
          <p:cNvSpPr/>
          <p:nvPr/>
        </p:nvSpPr>
        <p:spPr>
          <a:xfrm>
            <a:off x="1658596" y="2387513"/>
            <a:ext cx="1188720" cy="365760"/>
          </a:xfrm>
          <a:prstGeom prst="rect">
            <a:avLst/>
          </a:prstGeom>
          <a:noFill/>
          <a:ln w="57150">
            <a:solidFill>
              <a:srgbClr val="FF66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37915CF0-CCE9-9968-941A-98484CCBA149}"/>
              </a:ext>
            </a:extLst>
          </p:cNvPr>
          <p:cNvSpPr/>
          <p:nvPr/>
        </p:nvSpPr>
        <p:spPr>
          <a:xfrm>
            <a:off x="2054174" y="5185390"/>
            <a:ext cx="3931920" cy="822313"/>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1 Worst Answer</a:t>
            </a:r>
          </a:p>
        </p:txBody>
      </p:sp>
      <p:sp>
        <p:nvSpPr>
          <p:cNvPr id="11" name="Rectangle 10">
            <a:extLst>
              <a:ext uri="{FF2B5EF4-FFF2-40B4-BE49-F238E27FC236}">
                <a16:creationId xmlns:a16="http://schemas.microsoft.com/office/drawing/2014/main" id="{A101B32D-D8B4-DF5B-E3AF-5208252E5EAF}"/>
              </a:ext>
            </a:extLst>
          </p:cNvPr>
          <p:cNvSpPr/>
          <p:nvPr/>
        </p:nvSpPr>
        <p:spPr>
          <a:xfrm>
            <a:off x="6190513" y="5185390"/>
            <a:ext cx="3931920" cy="822313"/>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grpSp>
        <p:nvGrpSpPr>
          <p:cNvPr id="2" name="Group 1">
            <a:extLst>
              <a:ext uri="{FF2B5EF4-FFF2-40B4-BE49-F238E27FC236}">
                <a16:creationId xmlns:a16="http://schemas.microsoft.com/office/drawing/2014/main" id="{FE0E15FC-7D3B-51F2-81E6-25EA56ED8F44}"/>
              </a:ext>
            </a:extLst>
          </p:cNvPr>
          <p:cNvGrpSpPr>
            <a:grpSpLocks noChangeAspect="1"/>
          </p:cNvGrpSpPr>
          <p:nvPr/>
        </p:nvGrpSpPr>
        <p:grpSpPr>
          <a:xfrm>
            <a:off x="9983985" y="3996289"/>
            <a:ext cx="2492361" cy="2521407"/>
            <a:chOff x="7246505" y="1628176"/>
            <a:chExt cx="4817608" cy="4873752"/>
          </a:xfrm>
        </p:grpSpPr>
        <p:sp>
          <p:nvSpPr>
            <p:cNvPr id="12" name="Rectangle 11">
              <a:extLst>
                <a:ext uri="{FF2B5EF4-FFF2-40B4-BE49-F238E27FC236}">
                  <a16:creationId xmlns:a16="http://schemas.microsoft.com/office/drawing/2014/main" id="{010D2F81-47ED-8056-76E9-31B4FE44A200}"/>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3" name="Picture 12" descr="A close-up of a hand&#10;&#10;AI-generated content may be incorrect.">
              <a:extLst>
                <a:ext uri="{FF2B5EF4-FFF2-40B4-BE49-F238E27FC236}">
                  <a16:creationId xmlns:a16="http://schemas.microsoft.com/office/drawing/2014/main" id="{89CD7203-5D6B-24B2-41A0-1E55DE60D5D0}"/>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sp>
        <p:nvSpPr>
          <p:cNvPr id="4" name="TextBox 3">
            <a:extLst>
              <a:ext uri="{FF2B5EF4-FFF2-40B4-BE49-F238E27FC236}">
                <a16:creationId xmlns:a16="http://schemas.microsoft.com/office/drawing/2014/main" id="{897F47BD-BA3E-F70E-FDE7-90FEAC623697}"/>
              </a:ext>
            </a:extLst>
          </p:cNvPr>
          <p:cNvSpPr txBox="1"/>
          <p:nvPr/>
        </p:nvSpPr>
        <p:spPr>
          <a:xfrm>
            <a:off x="8166754" y="986264"/>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latin typeface="Century Gothic"/>
              </a:rPr>
              <a:t>6</a:t>
            </a:r>
            <a:r>
              <a:rPr lang="en-US" sz="4400" dirty="0">
                <a:solidFill>
                  <a:schemeClr val="accent2"/>
                </a:solidFill>
                <a:latin typeface="Century Gothic"/>
              </a:rPr>
              <a:t>4</a:t>
            </a:r>
            <a:r>
              <a:rPr lang="en-US" sz="4400" dirty="0">
                <a:latin typeface="Century Gothic"/>
              </a:rPr>
              <a:t>.23</a:t>
            </a:r>
          </a:p>
        </p:txBody>
      </p:sp>
      <p:sp>
        <p:nvSpPr>
          <p:cNvPr id="7" name="TextBox 6">
            <a:extLst>
              <a:ext uri="{FF2B5EF4-FFF2-40B4-BE49-F238E27FC236}">
                <a16:creationId xmlns:a16="http://schemas.microsoft.com/office/drawing/2014/main" id="{63A5CB03-6911-8676-7867-6B31E754D9E6}"/>
              </a:ext>
            </a:extLst>
          </p:cNvPr>
          <p:cNvSpPr txBox="1"/>
          <p:nvPr/>
        </p:nvSpPr>
        <p:spPr>
          <a:xfrm>
            <a:off x="8671914" y="181617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accent2"/>
                </a:solidFill>
                <a:latin typeface="Century Gothic"/>
              </a:rPr>
              <a:t>4 ones</a:t>
            </a:r>
          </a:p>
        </p:txBody>
      </p:sp>
      <p:sp>
        <p:nvSpPr>
          <p:cNvPr id="3" name="TextBox 2">
            <a:extLst>
              <a:ext uri="{FF2B5EF4-FFF2-40B4-BE49-F238E27FC236}">
                <a16:creationId xmlns:a16="http://schemas.microsoft.com/office/drawing/2014/main" id="{A6F14B7A-908F-3999-9530-A11A4470E4F2}"/>
              </a:ext>
            </a:extLst>
          </p:cNvPr>
          <p:cNvSpPr txBox="1"/>
          <p:nvPr/>
        </p:nvSpPr>
        <p:spPr>
          <a:xfrm>
            <a:off x="1563876" y="1023386"/>
            <a:ext cx="4912516" cy="2808589"/>
          </a:xfrm>
          <a:prstGeom prst="rect">
            <a:avLst/>
          </a:prstGeom>
          <a:noFill/>
          <a:ln w="28575">
            <a:solidFill>
              <a:schemeClr val="bg1">
                <a:lumMod val="75000"/>
              </a:schemeClr>
            </a:solidFill>
            <a:prstDash val="dash"/>
          </a:ln>
        </p:spPr>
        <p:txBody>
          <a:bodyPr wrap="square" lIns="182880" tIns="91440" rIns="91440" bIns="91440" rtlCol="0" anchor="t">
            <a:spAutoFit/>
          </a:bodyPr>
          <a:lstStyle/>
          <a:p>
            <a:pPr>
              <a:lnSpc>
                <a:spcPct val="120000"/>
              </a:lnSpc>
            </a:pPr>
            <a:r>
              <a:rPr lang="en-US" dirty="0">
                <a:latin typeface="Verdana" panose="020B0604030504040204" pitchFamily="34" charset="0"/>
                <a:ea typeface="Verdana" panose="020B0604030504040204" pitchFamily="34" charset="0"/>
              </a:rPr>
              <a:t>Brenda is sixty-four and twenty-three hundredths inches tall. What is the value of the digit in the tenths place?</a:t>
            </a:r>
          </a:p>
          <a:p>
            <a:pPr>
              <a:lnSpc>
                <a:spcPct val="120000"/>
              </a:lnSpc>
            </a:pPr>
            <a:endParaRPr lang="en-US" dirty="0">
              <a:latin typeface="Verdana" panose="020B0604030504040204" pitchFamily="34" charset="0"/>
              <a:ea typeface="Verdana" panose="020B0604030504040204" pitchFamily="34" charset="0"/>
            </a:endParaRPr>
          </a:p>
          <a:p>
            <a:pPr marL="457200" indent="-457200">
              <a:lnSpc>
                <a:spcPct val="12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4</a:t>
            </a:r>
          </a:p>
          <a:p>
            <a:pPr marL="457200" indent="-457200">
              <a:lnSpc>
                <a:spcPct val="12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0.03</a:t>
            </a:r>
          </a:p>
          <a:p>
            <a:pPr marL="457200" indent="-457200">
              <a:lnSpc>
                <a:spcPct val="12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6</a:t>
            </a:r>
          </a:p>
          <a:p>
            <a:pPr marL="457200" indent="-457200">
              <a:lnSpc>
                <a:spcPct val="12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0.2</a:t>
            </a:r>
          </a:p>
        </p:txBody>
      </p:sp>
    </p:spTree>
    <p:extLst>
      <p:ext uri="{BB962C8B-B14F-4D97-AF65-F5344CB8AC3E}">
        <p14:creationId xmlns:p14="http://schemas.microsoft.com/office/powerpoint/2010/main" val="122720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 presetClass="entr" presetSubtype="3"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4"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C939-5512-5995-BBD2-94F220E224E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A211733-3C14-6831-24A4-209482A51347}"/>
              </a:ext>
            </a:extLst>
          </p:cNvPr>
          <p:cNvSpPr txBox="1"/>
          <p:nvPr/>
        </p:nvSpPr>
        <p:spPr>
          <a:xfrm>
            <a:off x="1563876" y="1023386"/>
            <a:ext cx="4912516" cy="2808589"/>
          </a:xfrm>
          <a:prstGeom prst="rect">
            <a:avLst/>
          </a:prstGeom>
          <a:noFill/>
          <a:ln w="28575">
            <a:solidFill>
              <a:schemeClr val="bg1">
                <a:lumMod val="75000"/>
              </a:schemeClr>
            </a:solidFill>
            <a:prstDash val="dash"/>
          </a:ln>
        </p:spPr>
        <p:txBody>
          <a:bodyPr wrap="square" lIns="182880" tIns="91440" rIns="91440" bIns="91440" rtlCol="0" anchor="t">
            <a:spAutoFit/>
          </a:bodyPr>
          <a:lstStyle/>
          <a:p>
            <a:pPr>
              <a:lnSpc>
                <a:spcPct val="120000"/>
              </a:lnSpc>
            </a:pPr>
            <a:r>
              <a:rPr lang="en-US" dirty="0">
                <a:latin typeface="Verdana" panose="020B0604030504040204" pitchFamily="34" charset="0"/>
                <a:ea typeface="Verdana" panose="020B0604030504040204" pitchFamily="34" charset="0"/>
              </a:rPr>
              <a:t>Brenda is sixty-four and twenty-three hundredths inches tall. What is the value of the digit in the tenths place?</a:t>
            </a:r>
          </a:p>
          <a:p>
            <a:pPr>
              <a:lnSpc>
                <a:spcPct val="120000"/>
              </a:lnSpc>
            </a:pPr>
            <a:endParaRPr lang="en-US" dirty="0">
              <a:latin typeface="Verdana" panose="020B0604030504040204" pitchFamily="34" charset="0"/>
              <a:ea typeface="Verdana" panose="020B0604030504040204" pitchFamily="34" charset="0"/>
            </a:endParaRPr>
          </a:p>
          <a:p>
            <a:pPr marL="457200" indent="-457200">
              <a:lnSpc>
                <a:spcPct val="12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4</a:t>
            </a:r>
          </a:p>
          <a:p>
            <a:pPr marL="457200" indent="-457200">
              <a:lnSpc>
                <a:spcPct val="12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0.03</a:t>
            </a:r>
          </a:p>
          <a:p>
            <a:pPr marL="457200" indent="-457200">
              <a:lnSpc>
                <a:spcPct val="12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6</a:t>
            </a:r>
          </a:p>
          <a:p>
            <a:pPr marL="457200" indent="-457200">
              <a:lnSpc>
                <a:spcPct val="12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0.2</a:t>
            </a:r>
          </a:p>
        </p:txBody>
      </p:sp>
      <p:sp>
        <p:nvSpPr>
          <p:cNvPr id="2" name="Rectangle 1">
            <a:extLst>
              <a:ext uri="{FF2B5EF4-FFF2-40B4-BE49-F238E27FC236}">
                <a16:creationId xmlns:a16="http://schemas.microsoft.com/office/drawing/2014/main" id="{C73A4689-0CA4-B71C-29E9-9D508A99C51A}"/>
              </a:ext>
            </a:extLst>
          </p:cNvPr>
          <p:cNvSpPr/>
          <p:nvPr/>
        </p:nvSpPr>
        <p:spPr>
          <a:xfrm>
            <a:off x="6190989" y="5185222"/>
            <a:ext cx="3931920" cy="822313"/>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sp>
        <p:nvSpPr>
          <p:cNvPr id="12" name="Rectangle 11">
            <a:extLst>
              <a:ext uri="{FF2B5EF4-FFF2-40B4-BE49-F238E27FC236}">
                <a16:creationId xmlns:a16="http://schemas.microsoft.com/office/drawing/2014/main" id="{CCCCDE7B-E409-5401-9A47-31A9FBDB6F05}"/>
              </a:ext>
            </a:extLst>
          </p:cNvPr>
          <p:cNvSpPr/>
          <p:nvPr/>
        </p:nvSpPr>
        <p:spPr>
          <a:xfrm>
            <a:off x="2048039" y="5185223"/>
            <a:ext cx="3931920" cy="822313"/>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2 Best Distractor</a:t>
            </a:r>
          </a:p>
        </p:txBody>
      </p:sp>
      <p:grpSp>
        <p:nvGrpSpPr>
          <p:cNvPr id="11" name="Group 10">
            <a:extLst>
              <a:ext uri="{FF2B5EF4-FFF2-40B4-BE49-F238E27FC236}">
                <a16:creationId xmlns:a16="http://schemas.microsoft.com/office/drawing/2014/main" id="{59E5DD9B-D889-039E-EA65-711424D708B0}"/>
              </a:ext>
            </a:extLst>
          </p:cNvPr>
          <p:cNvGrpSpPr>
            <a:grpSpLocks noChangeAspect="1"/>
          </p:cNvGrpSpPr>
          <p:nvPr/>
        </p:nvGrpSpPr>
        <p:grpSpPr>
          <a:xfrm>
            <a:off x="9983985" y="3996289"/>
            <a:ext cx="2492361" cy="2521407"/>
            <a:chOff x="7246505" y="1628176"/>
            <a:chExt cx="4817608" cy="4873752"/>
          </a:xfrm>
        </p:grpSpPr>
        <p:sp>
          <p:nvSpPr>
            <p:cNvPr id="18" name="Rectangle 17">
              <a:extLst>
                <a:ext uri="{FF2B5EF4-FFF2-40B4-BE49-F238E27FC236}">
                  <a16:creationId xmlns:a16="http://schemas.microsoft.com/office/drawing/2014/main" id="{919F4173-A741-D0F9-F5FC-D9327762D107}"/>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9" name="Picture 18" descr="A close-up of a hand&#10;&#10;AI-generated content may be incorrect.">
              <a:extLst>
                <a:ext uri="{FF2B5EF4-FFF2-40B4-BE49-F238E27FC236}">
                  <a16:creationId xmlns:a16="http://schemas.microsoft.com/office/drawing/2014/main" id="{AFBCD09C-8BDD-7CE5-766B-42DA56A0A05E}"/>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sp>
        <p:nvSpPr>
          <p:cNvPr id="5" name="Rectangle 4">
            <a:extLst>
              <a:ext uri="{FF2B5EF4-FFF2-40B4-BE49-F238E27FC236}">
                <a16:creationId xmlns:a16="http://schemas.microsoft.com/office/drawing/2014/main" id="{10BE9346-5E2D-6788-7E3F-CA8E0A1DF456}"/>
              </a:ext>
            </a:extLst>
          </p:cNvPr>
          <p:cNvSpPr/>
          <p:nvPr/>
        </p:nvSpPr>
        <p:spPr>
          <a:xfrm>
            <a:off x="1624290" y="2731648"/>
            <a:ext cx="1188720" cy="320040"/>
          </a:xfrm>
          <a:prstGeom prst="rect">
            <a:avLst/>
          </a:prstGeom>
          <a:noFill/>
          <a:ln w="57150">
            <a:solidFill>
              <a:srgbClr val="025E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Rectangle 3">
            <a:extLst>
              <a:ext uri="{FF2B5EF4-FFF2-40B4-BE49-F238E27FC236}">
                <a16:creationId xmlns:a16="http://schemas.microsoft.com/office/drawing/2014/main" id="{D436C811-6A30-C1A2-32C0-7C428EA6FF02}"/>
              </a:ext>
            </a:extLst>
          </p:cNvPr>
          <p:cNvSpPr/>
          <p:nvPr/>
        </p:nvSpPr>
        <p:spPr>
          <a:xfrm>
            <a:off x="1624290" y="3114675"/>
            <a:ext cx="1188720" cy="320040"/>
          </a:xfrm>
          <a:prstGeom prst="rect">
            <a:avLst/>
          </a:prstGeom>
          <a:noFill/>
          <a:ln w="57150">
            <a:solidFill>
              <a:srgbClr val="025E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aphicFrame>
        <p:nvGraphicFramePr>
          <p:cNvPr id="8" name="Table 7">
            <a:extLst>
              <a:ext uri="{FF2B5EF4-FFF2-40B4-BE49-F238E27FC236}">
                <a16:creationId xmlns:a16="http://schemas.microsoft.com/office/drawing/2014/main" id="{B5E05C0F-8D66-B01B-C29A-2320FDCF0DD9}"/>
              </a:ext>
            </a:extLst>
          </p:cNvPr>
          <p:cNvGraphicFramePr>
            <a:graphicFrameLocks noGrp="1"/>
          </p:cNvGraphicFramePr>
          <p:nvPr>
            <p:extLst>
              <p:ext uri="{D42A27DB-BD31-4B8C-83A1-F6EECF244321}">
                <p14:modId xmlns:p14="http://schemas.microsoft.com/office/powerpoint/2010/main" val="2646356516"/>
              </p:ext>
            </p:extLst>
          </p:nvPr>
        </p:nvGraphicFramePr>
        <p:xfrm>
          <a:off x="7764880" y="761332"/>
          <a:ext cx="3812148" cy="701040"/>
        </p:xfrm>
        <a:graphic>
          <a:graphicData uri="http://schemas.openxmlformats.org/drawingml/2006/table">
            <a:tbl>
              <a:tblPr firstRow="1" bandRow="1">
                <a:tableStyleId>{5940675A-B579-460E-94D1-54222C63F5DA}</a:tableStyleId>
              </a:tblPr>
              <a:tblGrid>
                <a:gridCol w="635358">
                  <a:extLst>
                    <a:ext uri="{9D8B030D-6E8A-4147-A177-3AD203B41FA5}">
                      <a16:colId xmlns:a16="http://schemas.microsoft.com/office/drawing/2014/main" val="587752340"/>
                    </a:ext>
                  </a:extLst>
                </a:gridCol>
                <a:gridCol w="635358">
                  <a:extLst>
                    <a:ext uri="{9D8B030D-6E8A-4147-A177-3AD203B41FA5}">
                      <a16:colId xmlns:a16="http://schemas.microsoft.com/office/drawing/2014/main" val="1938831403"/>
                    </a:ext>
                  </a:extLst>
                </a:gridCol>
                <a:gridCol w="635358">
                  <a:extLst>
                    <a:ext uri="{9D8B030D-6E8A-4147-A177-3AD203B41FA5}">
                      <a16:colId xmlns:a16="http://schemas.microsoft.com/office/drawing/2014/main" val="2903592220"/>
                    </a:ext>
                  </a:extLst>
                </a:gridCol>
                <a:gridCol w="635358">
                  <a:extLst>
                    <a:ext uri="{9D8B030D-6E8A-4147-A177-3AD203B41FA5}">
                      <a16:colId xmlns:a16="http://schemas.microsoft.com/office/drawing/2014/main" val="3263619490"/>
                    </a:ext>
                  </a:extLst>
                </a:gridCol>
                <a:gridCol w="635358">
                  <a:extLst>
                    <a:ext uri="{9D8B030D-6E8A-4147-A177-3AD203B41FA5}">
                      <a16:colId xmlns:a16="http://schemas.microsoft.com/office/drawing/2014/main" val="785177059"/>
                    </a:ext>
                  </a:extLst>
                </a:gridCol>
                <a:gridCol w="635358">
                  <a:extLst>
                    <a:ext uri="{9D8B030D-6E8A-4147-A177-3AD203B41FA5}">
                      <a16:colId xmlns:a16="http://schemas.microsoft.com/office/drawing/2014/main" val="1660456566"/>
                    </a:ext>
                  </a:extLst>
                </a:gridCol>
              </a:tblGrid>
              <a:tr h="281801">
                <a:tc>
                  <a:txBody>
                    <a:bodyPr/>
                    <a:lstStyle/>
                    <a:p>
                      <a:pPr algn="ctr"/>
                      <a:r>
                        <a:rPr lang="en-US" sz="1600" dirty="0">
                          <a:latin typeface="Arial" panose="020B0604020202020204" pitchFamily="34" charset="0"/>
                        </a:rPr>
                        <a:t>100s</a:t>
                      </a:r>
                    </a:p>
                  </a:txBody>
                  <a:tcPr anchor="ctr">
                    <a:solidFill>
                      <a:schemeClr val="bg1">
                        <a:lumMod val="85000"/>
                      </a:schemeClr>
                    </a:solidFill>
                  </a:tcPr>
                </a:tc>
                <a:tc>
                  <a:txBody>
                    <a:bodyPr/>
                    <a:lstStyle/>
                    <a:p>
                      <a:pPr algn="ctr"/>
                      <a:r>
                        <a:rPr lang="en-US" sz="1600" dirty="0">
                          <a:latin typeface="Arial" panose="020B0604020202020204" pitchFamily="34" charset="0"/>
                        </a:rPr>
                        <a:t>10s</a:t>
                      </a:r>
                    </a:p>
                  </a:txBody>
                  <a:tcPr anchor="ctr">
                    <a:solidFill>
                      <a:schemeClr val="bg1">
                        <a:lumMod val="85000"/>
                      </a:schemeClr>
                    </a:solidFill>
                  </a:tcPr>
                </a:tc>
                <a:tc>
                  <a:txBody>
                    <a:bodyPr/>
                    <a:lstStyle/>
                    <a:p>
                      <a:pPr algn="ctr"/>
                      <a:r>
                        <a:rPr lang="en-US" sz="1600" dirty="0">
                          <a:latin typeface="Arial" panose="020B0604020202020204" pitchFamily="34" charset="0"/>
                        </a:rPr>
                        <a:t>1s</a:t>
                      </a:r>
                    </a:p>
                  </a:txBody>
                  <a:tcPr anchor="ctr">
                    <a:solidFill>
                      <a:schemeClr val="bg1">
                        <a:lumMod val="85000"/>
                      </a:schemeClr>
                    </a:solidFill>
                  </a:tcPr>
                </a:tc>
                <a:tc>
                  <a:txBody>
                    <a:bodyPr/>
                    <a:lstStyle/>
                    <a:p>
                      <a:pPr algn="ctr"/>
                      <a:r>
                        <a:rPr lang="en-US" sz="1600" dirty="0">
                          <a:latin typeface="Arial" panose="020B0604020202020204" pitchFamily="34" charset="0"/>
                        </a:rPr>
                        <a:t>.</a:t>
                      </a:r>
                    </a:p>
                  </a:txBody>
                  <a:tcPr anchor="ctr">
                    <a:solidFill>
                      <a:schemeClr val="bg1">
                        <a:lumMod val="85000"/>
                      </a:schemeClr>
                    </a:solidFill>
                  </a:tcPr>
                </a:tc>
                <a:tc>
                  <a:txBody>
                    <a:bodyPr/>
                    <a:lstStyle/>
                    <a:p>
                      <a:pPr algn="ctr"/>
                      <a:r>
                        <a:rPr lang="en-US" sz="1600" dirty="0">
                          <a:latin typeface="Arial" panose="020B0604020202020204" pitchFamily="34" charset="0"/>
                        </a:rPr>
                        <a:t>0.1</a:t>
                      </a:r>
                    </a:p>
                  </a:txBody>
                  <a:tcPr anchor="ctr">
                    <a:solidFill>
                      <a:schemeClr val="bg1">
                        <a:lumMod val="85000"/>
                      </a:schemeClr>
                    </a:solidFill>
                  </a:tcPr>
                </a:tc>
                <a:tc>
                  <a:txBody>
                    <a:bodyPr/>
                    <a:lstStyle/>
                    <a:p>
                      <a:pPr algn="ctr"/>
                      <a:r>
                        <a:rPr lang="en-US" sz="1600" dirty="0">
                          <a:latin typeface="Arial" panose="020B0604020202020204" pitchFamily="34" charset="0"/>
                        </a:rPr>
                        <a:t>0.01</a:t>
                      </a:r>
                    </a:p>
                  </a:txBody>
                  <a:tcPr anchor="ctr">
                    <a:solidFill>
                      <a:schemeClr val="bg1">
                        <a:lumMod val="85000"/>
                      </a:schemeClr>
                    </a:solidFill>
                  </a:tcPr>
                </a:tc>
                <a:extLst>
                  <a:ext uri="{0D108BD9-81ED-4DB2-BD59-A6C34878D82A}">
                    <a16:rowId xmlns:a16="http://schemas.microsoft.com/office/drawing/2014/main" val="3366967624"/>
                  </a:ext>
                </a:extLst>
              </a:tr>
              <a:tr h="281801">
                <a:tc>
                  <a:txBody>
                    <a:bodyPr/>
                    <a:lstStyle/>
                    <a:p>
                      <a:pPr algn="ctr"/>
                      <a:endParaRPr lang="en-US" dirty="0">
                        <a:latin typeface="Arial" panose="020B0604020202020204" pitchFamily="34" charset="0"/>
                      </a:endParaRPr>
                    </a:p>
                  </a:txBody>
                  <a:tcPr anchor="ctr"/>
                </a:tc>
                <a:tc>
                  <a:txBody>
                    <a:bodyPr/>
                    <a:lstStyle/>
                    <a:p>
                      <a:pPr algn="ctr"/>
                      <a:r>
                        <a:rPr lang="en-US" dirty="0">
                          <a:latin typeface="Arial" panose="020B0604020202020204" pitchFamily="34" charset="0"/>
                        </a:rPr>
                        <a:t>6</a:t>
                      </a:r>
                    </a:p>
                  </a:txBody>
                  <a:tcPr anchor="ctr"/>
                </a:tc>
                <a:tc>
                  <a:txBody>
                    <a:bodyPr/>
                    <a:lstStyle/>
                    <a:p>
                      <a:pPr algn="ctr"/>
                      <a:r>
                        <a:rPr lang="en-US" dirty="0">
                          <a:latin typeface="Arial" panose="020B0604020202020204" pitchFamily="34" charset="0"/>
                        </a:rPr>
                        <a:t>4</a:t>
                      </a:r>
                    </a:p>
                  </a:txBody>
                  <a:tcPr anchor="ctr">
                    <a:solidFill>
                      <a:schemeClr val="bg1"/>
                    </a:solidFill>
                  </a:tcPr>
                </a:tc>
                <a:tc>
                  <a:txBody>
                    <a:bodyPr/>
                    <a:lstStyle/>
                    <a:p>
                      <a:pPr algn="ctr"/>
                      <a:r>
                        <a:rPr lang="en-US" dirty="0">
                          <a:latin typeface="Arial" panose="020B0604020202020204" pitchFamily="34" charset="0"/>
                        </a:rPr>
                        <a:t>.</a:t>
                      </a:r>
                    </a:p>
                  </a:txBody>
                  <a:tcPr anchor="ctr"/>
                </a:tc>
                <a:tc>
                  <a:txBody>
                    <a:bodyPr/>
                    <a:lstStyle/>
                    <a:p>
                      <a:pPr algn="ctr"/>
                      <a:r>
                        <a:rPr lang="en-US" dirty="0">
                          <a:latin typeface="Arial" panose="020B0604020202020204" pitchFamily="34" charset="0"/>
                        </a:rPr>
                        <a:t>2</a:t>
                      </a:r>
                    </a:p>
                  </a:txBody>
                  <a:tcPr anchor="ctr"/>
                </a:tc>
                <a:tc>
                  <a:txBody>
                    <a:bodyPr/>
                    <a:lstStyle/>
                    <a:p>
                      <a:pPr algn="ctr"/>
                      <a:r>
                        <a:rPr lang="en-US" dirty="0">
                          <a:latin typeface="Arial" panose="020B0604020202020204" pitchFamily="34" charset="0"/>
                        </a:rPr>
                        <a:t>3</a:t>
                      </a:r>
                    </a:p>
                  </a:txBody>
                  <a:tcPr/>
                </a:tc>
                <a:extLst>
                  <a:ext uri="{0D108BD9-81ED-4DB2-BD59-A6C34878D82A}">
                    <a16:rowId xmlns:a16="http://schemas.microsoft.com/office/drawing/2014/main" val="2067299563"/>
                  </a:ext>
                </a:extLst>
              </a:tr>
            </a:tbl>
          </a:graphicData>
        </a:graphic>
      </p:graphicFrame>
      <p:sp>
        <p:nvSpPr>
          <p:cNvPr id="9" name="TextBox 8">
            <a:extLst>
              <a:ext uri="{FF2B5EF4-FFF2-40B4-BE49-F238E27FC236}">
                <a16:creationId xmlns:a16="http://schemas.microsoft.com/office/drawing/2014/main" id="{3824E253-F134-CD51-E69B-7B5629F4A1B5}"/>
              </a:ext>
            </a:extLst>
          </p:cNvPr>
          <p:cNvSpPr txBox="1"/>
          <p:nvPr/>
        </p:nvSpPr>
        <p:spPr>
          <a:xfrm>
            <a:off x="7717766" y="1864281"/>
            <a:ext cx="43139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5EA0"/>
                </a:solidFill>
                <a:latin typeface="Century Gothic"/>
              </a:rPr>
              <a:t>a common error </a:t>
            </a:r>
            <a:r>
              <a:rPr lang="en-US" b="1">
                <a:solidFill>
                  <a:srgbClr val="005EA0"/>
                </a:solidFill>
                <a:latin typeface="Century Gothic"/>
              </a:rPr>
              <a:t>is mixing </a:t>
            </a:r>
            <a:r>
              <a:rPr lang="en-US" b="1" dirty="0">
                <a:solidFill>
                  <a:srgbClr val="005EA0"/>
                </a:solidFill>
                <a:latin typeface="Century Gothic"/>
              </a:rPr>
              <a:t>up the tenths and hundredths place </a:t>
            </a:r>
          </a:p>
        </p:txBody>
      </p:sp>
      <p:cxnSp>
        <p:nvCxnSpPr>
          <p:cNvPr id="10" name="Straight Arrow Connector 9">
            <a:extLst>
              <a:ext uri="{FF2B5EF4-FFF2-40B4-BE49-F238E27FC236}">
                <a16:creationId xmlns:a16="http://schemas.microsoft.com/office/drawing/2014/main" id="{B2D86777-CC77-9337-2E49-12830E494FB6}"/>
              </a:ext>
            </a:extLst>
          </p:cNvPr>
          <p:cNvCxnSpPr>
            <a:cxnSpLocks/>
          </p:cNvCxnSpPr>
          <p:nvPr/>
        </p:nvCxnSpPr>
        <p:spPr>
          <a:xfrm flipV="1">
            <a:off x="8190824" y="1487063"/>
            <a:ext cx="2165753" cy="711121"/>
          </a:xfrm>
          <a:prstGeom prst="straightConnector1">
            <a:avLst/>
          </a:prstGeom>
          <a:ln>
            <a:solidFill>
              <a:srgbClr val="035EA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47FE3B4-8CBB-776F-0501-3DA865DF1F56}"/>
              </a:ext>
            </a:extLst>
          </p:cNvPr>
          <p:cNvCxnSpPr>
            <a:cxnSpLocks/>
          </p:cNvCxnSpPr>
          <p:nvPr/>
        </p:nvCxnSpPr>
        <p:spPr>
          <a:xfrm flipV="1">
            <a:off x="9866947" y="1445367"/>
            <a:ext cx="1315451" cy="743285"/>
          </a:xfrm>
          <a:prstGeom prst="straightConnector1">
            <a:avLst/>
          </a:prstGeom>
          <a:ln>
            <a:solidFill>
              <a:srgbClr val="035EA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3A371A7A-0683-A2C3-0DB0-9ED44211FCC3}"/>
              </a:ext>
            </a:extLst>
          </p:cNvPr>
          <p:cNvSpPr txBox="1"/>
          <p:nvPr/>
        </p:nvSpPr>
        <p:spPr>
          <a:xfrm>
            <a:off x="7707177" y="2688784"/>
            <a:ext cx="36054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5EA0"/>
                </a:solidFill>
                <a:latin typeface="Century Gothic"/>
              </a:rPr>
              <a:t>a </a:t>
            </a:r>
            <a:r>
              <a:rPr lang="en-US" b="1" dirty="0">
                <a:solidFill>
                  <a:srgbClr val="005EA0"/>
                </a:solidFill>
                <a:latin typeface="Century Gothic"/>
              </a:rPr>
              <a:t>common error </a:t>
            </a:r>
            <a:r>
              <a:rPr lang="en-US" b="1">
                <a:solidFill>
                  <a:srgbClr val="005EA0"/>
                </a:solidFill>
                <a:latin typeface="Century Gothic"/>
              </a:rPr>
              <a:t>is mixing </a:t>
            </a:r>
            <a:r>
              <a:rPr lang="en-US" b="1" dirty="0">
                <a:solidFill>
                  <a:srgbClr val="005EA0"/>
                </a:solidFill>
                <a:latin typeface="Century Gothic"/>
              </a:rPr>
              <a:t>up tens and tenths</a:t>
            </a:r>
          </a:p>
        </p:txBody>
      </p:sp>
      <p:cxnSp>
        <p:nvCxnSpPr>
          <p:cNvPr id="15" name="Straight Arrow Connector 14">
            <a:extLst>
              <a:ext uri="{FF2B5EF4-FFF2-40B4-BE49-F238E27FC236}">
                <a16:creationId xmlns:a16="http://schemas.microsoft.com/office/drawing/2014/main" id="{9D7BD271-A624-887D-8D07-CB4FE02086C7}"/>
              </a:ext>
            </a:extLst>
          </p:cNvPr>
          <p:cNvCxnSpPr>
            <a:cxnSpLocks/>
          </p:cNvCxnSpPr>
          <p:nvPr/>
        </p:nvCxnSpPr>
        <p:spPr>
          <a:xfrm flipV="1">
            <a:off x="8043863" y="1471904"/>
            <a:ext cx="759216" cy="1579784"/>
          </a:xfrm>
          <a:prstGeom prst="straightConnector1">
            <a:avLst/>
          </a:prstGeom>
          <a:ln>
            <a:solidFill>
              <a:srgbClr val="005EA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0B93103-A68A-B865-51D0-F36C35D25965}"/>
              </a:ext>
            </a:extLst>
          </p:cNvPr>
          <p:cNvCxnSpPr>
            <a:cxnSpLocks/>
          </p:cNvCxnSpPr>
          <p:nvPr/>
        </p:nvCxnSpPr>
        <p:spPr>
          <a:xfrm flipV="1">
            <a:off x="9058275" y="1458535"/>
            <a:ext cx="1509435" cy="1593153"/>
          </a:xfrm>
          <a:prstGeom prst="straightConnector1">
            <a:avLst/>
          </a:prstGeom>
          <a:ln>
            <a:solidFill>
              <a:srgbClr val="005EA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137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par>
                                <p:cTn id="41" presetID="1" presetClass="exit" presetSubtype="0" fill="hold" grpId="1"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5" grpId="0" animBg="1"/>
      <p:bldP spid="4" grpId="0" animBg="1"/>
      <p:bldP spid="9" grpId="0"/>
      <p:bldP spid="9" grpId="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EEF91-4908-DF9F-AC19-0B74856F18B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C861671-33B4-F0D6-892A-BC772B48BDF0}"/>
              </a:ext>
            </a:extLst>
          </p:cNvPr>
          <p:cNvSpPr/>
          <p:nvPr/>
        </p:nvSpPr>
        <p:spPr>
          <a:xfrm>
            <a:off x="2054174" y="5185390"/>
            <a:ext cx="3931920" cy="822313"/>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3 Correct Answer</a:t>
            </a:r>
          </a:p>
        </p:txBody>
      </p:sp>
      <p:sp>
        <p:nvSpPr>
          <p:cNvPr id="11" name="Rectangle 10">
            <a:extLst>
              <a:ext uri="{FF2B5EF4-FFF2-40B4-BE49-F238E27FC236}">
                <a16:creationId xmlns:a16="http://schemas.microsoft.com/office/drawing/2014/main" id="{12CB154D-5F1F-9CE1-3F59-DBE64CF33499}"/>
              </a:ext>
            </a:extLst>
          </p:cNvPr>
          <p:cNvSpPr/>
          <p:nvPr/>
        </p:nvSpPr>
        <p:spPr>
          <a:xfrm>
            <a:off x="6190513" y="5185390"/>
            <a:ext cx="3931920" cy="822313"/>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grpSp>
        <p:nvGrpSpPr>
          <p:cNvPr id="2" name="Group 1">
            <a:extLst>
              <a:ext uri="{FF2B5EF4-FFF2-40B4-BE49-F238E27FC236}">
                <a16:creationId xmlns:a16="http://schemas.microsoft.com/office/drawing/2014/main" id="{7D9B3B19-3273-303E-C15A-AE8A3A441D63}"/>
              </a:ext>
            </a:extLst>
          </p:cNvPr>
          <p:cNvGrpSpPr>
            <a:grpSpLocks noChangeAspect="1"/>
          </p:cNvGrpSpPr>
          <p:nvPr/>
        </p:nvGrpSpPr>
        <p:grpSpPr>
          <a:xfrm>
            <a:off x="9983985" y="3996289"/>
            <a:ext cx="2492361" cy="2521407"/>
            <a:chOff x="7246505" y="1628176"/>
            <a:chExt cx="4817608" cy="4873752"/>
          </a:xfrm>
        </p:grpSpPr>
        <p:sp>
          <p:nvSpPr>
            <p:cNvPr id="12" name="Rectangle 11">
              <a:extLst>
                <a:ext uri="{FF2B5EF4-FFF2-40B4-BE49-F238E27FC236}">
                  <a16:creationId xmlns:a16="http://schemas.microsoft.com/office/drawing/2014/main" id="{D7643EF3-41DA-4A2E-1BB4-34E3C2A57DBC}"/>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3" name="Picture 12" descr="A close-up of a hand&#10;&#10;AI-generated content may be incorrect.">
              <a:extLst>
                <a:ext uri="{FF2B5EF4-FFF2-40B4-BE49-F238E27FC236}">
                  <a16:creationId xmlns:a16="http://schemas.microsoft.com/office/drawing/2014/main" id="{A8691039-FAD2-A9AF-A837-8AFA7F6618A5}"/>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sp>
        <p:nvSpPr>
          <p:cNvPr id="5" name="Rectangle 4">
            <a:extLst>
              <a:ext uri="{FF2B5EF4-FFF2-40B4-BE49-F238E27FC236}">
                <a16:creationId xmlns:a16="http://schemas.microsoft.com/office/drawing/2014/main" id="{4AC91683-0372-DCD3-E6C8-AE593A33B8E8}"/>
              </a:ext>
            </a:extLst>
          </p:cNvPr>
          <p:cNvSpPr/>
          <p:nvPr/>
        </p:nvSpPr>
        <p:spPr>
          <a:xfrm>
            <a:off x="1635316" y="3400424"/>
            <a:ext cx="1280160" cy="365760"/>
          </a:xfrm>
          <a:prstGeom prst="rect">
            <a:avLst/>
          </a:prstGeom>
          <a:noFill/>
          <a:ln w="57150">
            <a:solidFill>
              <a:srgbClr val="85C3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extBox 2">
            <a:extLst>
              <a:ext uri="{FF2B5EF4-FFF2-40B4-BE49-F238E27FC236}">
                <a16:creationId xmlns:a16="http://schemas.microsoft.com/office/drawing/2014/main" id="{4B689F03-CCC7-E892-994E-23ACB5AB192D}"/>
              </a:ext>
            </a:extLst>
          </p:cNvPr>
          <p:cNvSpPr txBox="1"/>
          <p:nvPr/>
        </p:nvSpPr>
        <p:spPr>
          <a:xfrm>
            <a:off x="1563876" y="1023386"/>
            <a:ext cx="4912516" cy="2808589"/>
          </a:xfrm>
          <a:prstGeom prst="rect">
            <a:avLst/>
          </a:prstGeom>
          <a:noFill/>
          <a:ln w="28575">
            <a:solidFill>
              <a:schemeClr val="bg1">
                <a:lumMod val="75000"/>
              </a:schemeClr>
            </a:solidFill>
            <a:prstDash val="dash"/>
          </a:ln>
        </p:spPr>
        <p:txBody>
          <a:bodyPr wrap="square" lIns="182880" tIns="91440" rIns="91440" bIns="91440" rtlCol="0" anchor="t">
            <a:spAutoFit/>
          </a:bodyPr>
          <a:lstStyle/>
          <a:p>
            <a:pPr>
              <a:lnSpc>
                <a:spcPct val="120000"/>
              </a:lnSpc>
            </a:pPr>
            <a:r>
              <a:rPr lang="en-US" dirty="0">
                <a:latin typeface="Verdana" panose="020B0604030504040204" pitchFamily="34" charset="0"/>
                <a:ea typeface="Verdana" panose="020B0604030504040204" pitchFamily="34" charset="0"/>
              </a:rPr>
              <a:t>Brenda is sixty-four and twenty-three hundredths inches tall. What is the value of the digit in the tenths place?</a:t>
            </a:r>
          </a:p>
          <a:p>
            <a:pPr>
              <a:lnSpc>
                <a:spcPct val="120000"/>
              </a:lnSpc>
            </a:pPr>
            <a:endParaRPr lang="en-US" dirty="0">
              <a:latin typeface="Verdana" panose="020B0604030504040204" pitchFamily="34" charset="0"/>
              <a:ea typeface="Verdana" panose="020B0604030504040204" pitchFamily="34" charset="0"/>
            </a:endParaRPr>
          </a:p>
          <a:p>
            <a:pPr marL="457200" indent="-457200">
              <a:lnSpc>
                <a:spcPct val="12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4</a:t>
            </a:r>
          </a:p>
          <a:p>
            <a:pPr marL="457200" indent="-457200">
              <a:lnSpc>
                <a:spcPct val="12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0.03</a:t>
            </a:r>
          </a:p>
          <a:p>
            <a:pPr marL="457200" indent="-457200">
              <a:lnSpc>
                <a:spcPct val="12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6</a:t>
            </a:r>
          </a:p>
          <a:p>
            <a:pPr marL="457200" indent="-457200">
              <a:lnSpc>
                <a:spcPct val="12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0.2</a:t>
            </a:r>
          </a:p>
        </p:txBody>
      </p:sp>
    </p:spTree>
    <p:extLst>
      <p:ext uri="{BB962C8B-B14F-4D97-AF65-F5344CB8AC3E}">
        <p14:creationId xmlns:p14="http://schemas.microsoft.com/office/powerpoint/2010/main" val="166613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 presetClass="entr" presetSubtype="3"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765955" y="3976013"/>
            <a:ext cx="3205977" cy="1653268"/>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if the question asked about the </a:t>
            </a:r>
            <a:r>
              <a:rPr lang="en-US" b="1" dirty="0">
                <a:solidFill>
                  <a:schemeClr val="tx1"/>
                </a:solidFill>
                <a:latin typeface="Century Gothic"/>
              </a:rPr>
              <a:t>digit </a:t>
            </a:r>
            <a:r>
              <a:rPr lang="en-US" dirty="0">
                <a:solidFill>
                  <a:schemeClr val="tx1"/>
                </a:solidFill>
                <a:latin typeface="Century Gothic"/>
              </a:rPr>
              <a:t>(</a:t>
            </a:r>
            <a:r>
              <a:rPr lang="en-US" u="sng" dirty="0">
                <a:solidFill>
                  <a:schemeClr val="tx1"/>
                </a:solidFill>
                <a:latin typeface="Century Gothic"/>
              </a:rPr>
              <a:t>not </a:t>
            </a:r>
            <a:r>
              <a:rPr lang="en-US" dirty="0">
                <a:solidFill>
                  <a:schemeClr val="tx1"/>
                </a:solidFill>
                <a:latin typeface="Century Gothic"/>
              </a:rPr>
              <a:t>the "value of the digit"), how would that change the answer?</a:t>
            </a:r>
            <a:endParaRPr lang="en-US" dirty="0">
              <a:solidFill>
                <a:schemeClr val="tx1"/>
              </a:solidFill>
              <a:latin typeface="Arial" panose="020B0604020202020204" pitchFamily="34" charset="0"/>
            </a:endParaRP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765955" y="1425970"/>
            <a:ext cx="3205976" cy="931467"/>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Century Gothic"/>
              </a:rPr>
              <a:t>how will this help connect with other concepts?</a:t>
            </a:r>
            <a:endParaRPr lang="en-US" dirty="0">
              <a:solidFill>
                <a:schemeClr val="tx1"/>
              </a:solidFill>
              <a:latin typeface="Century Gothic"/>
            </a:endParaRPr>
          </a:p>
        </p:txBody>
      </p:sp>
      <p:sp>
        <p:nvSpPr>
          <p:cNvPr id="4" name="TextBox 3">
            <a:extLst>
              <a:ext uri="{FF2B5EF4-FFF2-40B4-BE49-F238E27FC236}">
                <a16:creationId xmlns:a16="http://schemas.microsoft.com/office/drawing/2014/main" id="{7CB97C6A-DC95-4775-3988-6B2FD24A1636}"/>
              </a:ext>
            </a:extLst>
          </p:cNvPr>
          <p:cNvSpPr txBox="1"/>
          <p:nvPr/>
        </p:nvSpPr>
        <p:spPr>
          <a:xfrm>
            <a:off x="6080692" y="2354299"/>
            <a:ext cx="4912516" cy="2808589"/>
          </a:xfrm>
          <a:prstGeom prst="rect">
            <a:avLst/>
          </a:prstGeom>
          <a:noFill/>
          <a:ln w="28575">
            <a:solidFill>
              <a:schemeClr val="bg1">
                <a:lumMod val="75000"/>
              </a:schemeClr>
            </a:solidFill>
            <a:prstDash val="dash"/>
          </a:ln>
        </p:spPr>
        <p:txBody>
          <a:bodyPr wrap="square" lIns="182880" tIns="91440" rIns="91440" bIns="91440" rtlCol="0" anchor="t">
            <a:spAutoFit/>
          </a:bodyPr>
          <a:lstStyle/>
          <a:p>
            <a:pPr>
              <a:lnSpc>
                <a:spcPct val="120000"/>
              </a:lnSpc>
            </a:pPr>
            <a:r>
              <a:rPr lang="en-US" dirty="0">
                <a:latin typeface="Verdana" panose="020B0604030504040204" pitchFamily="34" charset="0"/>
                <a:ea typeface="Verdana" panose="020B0604030504040204" pitchFamily="34" charset="0"/>
              </a:rPr>
              <a:t>Brenda is sixty-four and twenty-three hundredths inches tall. What is the value of the digit in the tenths place?</a:t>
            </a:r>
          </a:p>
          <a:p>
            <a:pPr>
              <a:lnSpc>
                <a:spcPct val="120000"/>
              </a:lnSpc>
            </a:pPr>
            <a:endParaRPr lang="en-US" dirty="0">
              <a:latin typeface="Verdana" panose="020B0604030504040204" pitchFamily="34" charset="0"/>
              <a:ea typeface="Verdana" panose="020B0604030504040204" pitchFamily="34" charset="0"/>
            </a:endParaRPr>
          </a:p>
          <a:p>
            <a:pPr marL="457200" indent="-457200">
              <a:lnSpc>
                <a:spcPct val="12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4</a:t>
            </a:r>
          </a:p>
          <a:p>
            <a:pPr marL="457200" indent="-457200">
              <a:lnSpc>
                <a:spcPct val="12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0.03</a:t>
            </a:r>
          </a:p>
          <a:p>
            <a:pPr marL="457200" indent="-457200">
              <a:lnSpc>
                <a:spcPct val="12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6</a:t>
            </a:r>
          </a:p>
          <a:p>
            <a:pPr marL="457200" indent="-457200">
              <a:lnSpc>
                <a:spcPct val="12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0.2</a:t>
            </a:r>
          </a:p>
        </p:txBody>
      </p:sp>
      <p:sp>
        <p:nvSpPr>
          <p:cNvPr id="6" name="TextBox 7">
            <a:extLst>
              <a:ext uri="{FF2B5EF4-FFF2-40B4-BE49-F238E27FC236}">
                <a16:creationId xmlns:a16="http://schemas.microsoft.com/office/drawing/2014/main" id="{85ED3786-D533-54C6-2D97-99E99BA81AE9}"/>
              </a:ext>
            </a:extLst>
          </p:cNvPr>
          <p:cNvSpPr txBox="1"/>
          <p:nvPr/>
        </p:nvSpPr>
        <p:spPr>
          <a:xfrm>
            <a:off x="765955" y="2641548"/>
            <a:ext cx="3388602"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a:latin typeface="Calibri" panose="020F0502020204030204" pitchFamily="34" charset="0"/>
                <a:cs typeface="Calibri" panose="020F0502020204030204" pitchFamily="34" charset="0"/>
              </a:rPr>
              <a:t>how does writing this number in expanded notation help?</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3386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EBC3B-0EBC-2593-CC1F-8B8DCA1B7649}"/>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FC6D3E00-5635-3CFC-96A8-FD4814D3F181}"/>
              </a:ext>
            </a:extLst>
          </p:cNvPr>
          <p:cNvSpPr txBox="1">
            <a:spLocks/>
          </p:cNvSpPr>
          <p:nvPr/>
        </p:nvSpPr>
        <p:spPr>
          <a:xfrm>
            <a:off x="230330" y="166436"/>
            <a:ext cx="5007343"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compare/contrast model</a:t>
            </a:r>
          </a:p>
        </p:txBody>
      </p:sp>
      <p:sp>
        <p:nvSpPr>
          <p:cNvPr id="6" name="Oval 5">
            <a:extLst>
              <a:ext uri="{FF2B5EF4-FFF2-40B4-BE49-F238E27FC236}">
                <a16:creationId xmlns:a16="http://schemas.microsoft.com/office/drawing/2014/main" id="{617BAB02-5405-8136-BA3D-9073B3767D08}"/>
              </a:ext>
            </a:extLst>
          </p:cNvPr>
          <p:cNvSpPr/>
          <p:nvPr/>
        </p:nvSpPr>
        <p:spPr>
          <a:xfrm>
            <a:off x="456684" y="1130051"/>
            <a:ext cx="5846967" cy="5105760"/>
          </a:xfrm>
          <a:prstGeom prst="ellipse">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Oval 6">
            <a:extLst>
              <a:ext uri="{FF2B5EF4-FFF2-40B4-BE49-F238E27FC236}">
                <a16:creationId xmlns:a16="http://schemas.microsoft.com/office/drawing/2014/main" id="{8275DCB4-44AC-7FE0-3726-3F8548B91ECF}"/>
              </a:ext>
            </a:extLst>
          </p:cNvPr>
          <p:cNvSpPr/>
          <p:nvPr/>
        </p:nvSpPr>
        <p:spPr>
          <a:xfrm>
            <a:off x="6093104" y="1075305"/>
            <a:ext cx="5846967" cy="5105760"/>
          </a:xfrm>
          <a:prstGeom prst="ellipse">
            <a:avLst/>
          </a:prstGeom>
          <a:noFill/>
          <a:ln w="57150">
            <a:solidFill>
              <a:srgbClr val="3071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extBox 8">
            <a:extLst>
              <a:ext uri="{FF2B5EF4-FFF2-40B4-BE49-F238E27FC236}">
                <a16:creationId xmlns:a16="http://schemas.microsoft.com/office/drawing/2014/main" id="{EC662DA8-A0C6-2121-FF07-61794C2B1FF7}"/>
              </a:ext>
            </a:extLst>
          </p:cNvPr>
          <p:cNvSpPr txBox="1"/>
          <p:nvPr/>
        </p:nvSpPr>
        <p:spPr>
          <a:xfrm>
            <a:off x="6610741" y="1970608"/>
            <a:ext cx="5079101" cy="3416320"/>
          </a:xfrm>
          <a:prstGeom prst="rect">
            <a:avLst/>
          </a:prstGeom>
          <a:noFill/>
          <a:ln w="28575">
            <a:solidFill>
              <a:schemeClr val="bg1">
                <a:lumMod val="75000"/>
              </a:schemeClr>
            </a:solidFill>
            <a:prstDash val="dash"/>
          </a:ln>
        </p:spPr>
        <p:txBody>
          <a:bodyPr wrap="square" lIns="91440" tIns="45720" rIns="91440" bIns="45720" rtlCol="0" anchor="t">
            <a:spAutoFit/>
          </a:bodyPr>
          <a:lstStyle/>
          <a:p>
            <a:r>
              <a:rPr lang="en-US" dirty="0">
                <a:latin typeface="Verdana" panose="020B0604030504040204" pitchFamily="34" charset="0"/>
                <a:ea typeface="Verdana" panose="020B0604030504040204" pitchFamily="34" charset="0"/>
              </a:rPr>
              <a:t>Celina wrote a number.</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rPr>
              <a:t>the digit in the millions place is a 7</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rPr>
              <a:t>the digit in the thousands place is a 4</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rPr>
              <a:t>the digit in the hundredths place is a 6</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Which number could be the number Celina wrote?</a:t>
            </a:r>
          </a:p>
          <a:p>
            <a:endParaRPr lang="en-US" dirty="0">
              <a:latin typeface="Verdana" panose="020B0604030504040204" pitchFamily="34" charset="0"/>
              <a:ea typeface="Verdana" panose="020B0604030504040204" pitchFamily="34" charset="0"/>
            </a:endParaRPr>
          </a:p>
          <a:p>
            <a:pPr marL="457200" indent="-457200"/>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75,364,000.16</a:t>
            </a:r>
          </a:p>
          <a:p>
            <a:pPr marL="457200" indent="-457200"/>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37,054,000.61</a:t>
            </a:r>
          </a:p>
          <a:p>
            <a:pPr marL="457200" indent="-457200"/>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57,364,000.16</a:t>
            </a:r>
          </a:p>
          <a:p>
            <a:pPr marL="457200" indent="-457200"/>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97,475,600.61</a:t>
            </a:r>
          </a:p>
        </p:txBody>
      </p:sp>
      <p:sp>
        <p:nvSpPr>
          <p:cNvPr id="2" name="TextBox 1">
            <a:extLst>
              <a:ext uri="{FF2B5EF4-FFF2-40B4-BE49-F238E27FC236}">
                <a16:creationId xmlns:a16="http://schemas.microsoft.com/office/drawing/2014/main" id="{EDBC0A81-6D5F-30D2-3840-00165FACECC2}"/>
              </a:ext>
            </a:extLst>
          </p:cNvPr>
          <p:cNvSpPr txBox="1"/>
          <p:nvPr/>
        </p:nvSpPr>
        <p:spPr>
          <a:xfrm>
            <a:off x="1297463" y="2131515"/>
            <a:ext cx="4193987" cy="3140988"/>
          </a:xfrm>
          <a:prstGeom prst="rect">
            <a:avLst/>
          </a:prstGeom>
          <a:noFill/>
          <a:ln w="28575">
            <a:solidFill>
              <a:schemeClr val="bg1">
                <a:lumMod val="75000"/>
              </a:schemeClr>
            </a:solidFill>
            <a:prstDash val="dash"/>
          </a:ln>
        </p:spPr>
        <p:txBody>
          <a:bodyPr wrap="square" lIns="182880" tIns="91440" rIns="91440" bIns="91440" rtlCol="0" anchor="t">
            <a:spAutoFit/>
          </a:bodyPr>
          <a:lstStyle/>
          <a:p>
            <a:pPr>
              <a:lnSpc>
                <a:spcPct val="120000"/>
              </a:lnSpc>
            </a:pPr>
            <a:r>
              <a:rPr lang="en-US" dirty="0">
                <a:latin typeface="Verdana" panose="020B0604030504040204" pitchFamily="34" charset="0"/>
                <a:ea typeface="Verdana" panose="020B0604030504040204" pitchFamily="34" charset="0"/>
              </a:rPr>
              <a:t>Brenda is sixty-four and twenty-three hundredths inches tall. What is the value of the digit in the tenths place?</a:t>
            </a:r>
          </a:p>
          <a:p>
            <a:pPr>
              <a:lnSpc>
                <a:spcPct val="120000"/>
              </a:lnSpc>
            </a:pPr>
            <a:endParaRPr lang="en-US" dirty="0">
              <a:latin typeface="Verdana" panose="020B0604030504040204" pitchFamily="34" charset="0"/>
              <a:ea typeface="Verdana" panose="020B0604030504040204" pitchFamily="34" charset="0"/>
            </a:endParaRPr>
          </a:p>
          <a:p>
            <a:pPr marL="457200" indent="-457200">
              <a:lnSpc>
                <a:spcPct val="12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4</a:t>
            </a:r>
          </a:p>
          <a:p>
            <a:pPr marL="457200" indent="-457200">
              <a:lnSpc>
                <a:spcPct val="12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0.03</a:t>
            </a:r>
          </a:p>
          <a:p>
            <a:pPr marL="457200" indent="-457200">
              <a:lnSpc>
                <a:spcPct val="12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6</a:t>
            </a:r>
          </a:p>
          <a:p>
            <a:pPr marL="457200" indent="-457200">
              <a:lnSpc>
                <a:spcPct val="12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0.2</a:t>
            </a:r>
          </a:p>
        </p:txBody>
      </p:sp>
    </p:spTree>
    <p:extLst>
      <p:ext uri="{BB962C8B-B14F-4D97-AF65-F5344CB8AC3E}">
        <p14:creationId xmlns:p14="http://schemas.microsoft.com/office/powerpoint/2010/main" val="3471312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546475" y="4821096"/>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581820" y="4821096"/>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332371" y="1693568"/>
            <a:ext cx="5961568" cy="2919733"/>
          </a:xfrm>
          <a:prstGeom prst="rect">
            <a:avLst/>
          </a:prstGeom>
        </p:spPr>
      </p:pic>
      <p:sp>
        <p:nvSpPr>
          <p:cNvPr id="5" name="TextBox 4">
            <a:extLst>
              <a:ext uri="{FF2B5EF4-FFF2-40B4-BE49-F238E27FC236}">
                <a16:creationId xmlns:a16="http://schemas.microsoft.com/office/drawing/2014/main" id="{27206FD6-A9EE-E8E8-A339-0417B331A4D8}"/>
              </a:ext>
            </a:extLst>
          </p:cNvPr>
          <p:cNvSpPr txBox="1"/>
          <p:nvPr/>
        </p:nvSpPr>
        <p:spPr>
          <a:xfrm>
            <a:off x="6818547" y="1579885"/>
            <a:ext cx="4912516" cy="2808589"/>
          </a:xfrm>
          <a:prstGeom prst="rect">
            <a:avLst/>
          </a:prstGeom>
          <a:noFill/>
          <a:ln w="28575">
            <a:solidFill>
              <a:schemeClr val="bg1">
                <a:lumMod val="75000"/>
              </a:schemeClr>
            </a:solidFill>
            <a:prstDash val="dash"/>
          </a:ln>
        </p:spPr>
        <p:txBody>
          <a:bodyPr wrap="square" lIns="182880" tIns="91440" rIns="91440" bIns="91440" rtlCol="0" anchor="t">
            <a:spAutoFit/>
          </a:bodyPr>
          <a:lstStyle/>
          <a:p>
            <a:pPr>
              <a:lnSpc>
                <a:spcPct val="120000"/>
              </a:lnSpc>
            </a:pPr>
            <a:r>
              <a:rPr lang="en-US" dirty="0">
                <a:latin typeface="Verdana" panose="020B0604030504040204" pitchFamily="34" charset="0"/>
                <a:ea typeface="Verdana" panose="020B0604030504040204" pitchFamily="34" charset="0"/>
              </a:rPr>
              <a:t>Brenda is sixty-four and twenty-three hundredths inches tall. What is the value of the digit in the tenths place?</a:t>
            </a:r>
          </a:p>
          <a:p>
            <a:pPr>
              <a:lnSpc>
                <a:spcPct val="120000"/>
              </a:lnSpc>
            </a:pPr>
            <a:endParaRPr lang="en-US" dirty="0">
              <a:latin typeface="Verdana" panose="020B0604030504040204" pitchFamily="34" charset="0"/>
              <a:ea typeface="Verdana" panose="020B0604030504040204" pitchFamily="34" charset="0"/>
            </a:endParaRPr>
          </a:p>
          <a:p>
            <a:pPr marL="457200" indent="-457200">
              <a:lnSpc>
                <a:spcPct val="12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4</a:t>
            </a:r>
          </a:p>
          <a:p>
            <a:pPr marL="457200" indent="-457200">
              <a:lnSpc>
                <a:spcPct val="12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0.03</a:t>
            </a:r>
          </a:p>
          <a:p>
            <a:pPr marL="457200" indent="-457200">
              <a:lnSpc>
                <a:spcPct val="12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6</a:t>
            </a:r>
          </a:p>
          <a:p>
            <a:pPr marL="457200" indent="-457200">
              <a:lnSpc>
                <a:spcPct val="12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0.2</a:t>
            </a:r>
          </a:p>
        </p:txBody>
      </p:sp>
    </p:spTree>
    <p:extLst>
      <p:ext uri="{BB962C8B-B14F-4D97-AF65-F5344CB8AC3E}">
        <p14:creationId xmlns:p14="http://schemas.microsoft.com/office/powerpoint/2010/main" val="176977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3" name="Rounded Rectangular Callout 3">
            <a:extLst>
              <a:ext uri="{FF2B5EF4-FFF2-40B4-BE49-F238E27FC236}">
                <a16:creationId xmlns:a16="http://schemas.microsoft.com/office/drawing/2014/main" id="{B6C2D999-4995-8556-5050-E584229293A2}"/>
              </a:ext>
            </a:extLst>
          </p:cNvPr>
          <p:cNvSpPr/>
          <p:nvPr/>
        </p:nvSpPr>
        <p:spPr>
          <a:xfrm>
            <a:off x="794323" y="1920364"/>
            <a:ext cx="2794685"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did you learn?</a:t>
            </a: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794323" y="4212883"/>
            <a:ext cx="2794686"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thinking?</a:t>
            </a:r>
          </a:p>
        </p:txBody>
      </p:sp>
      <p:sp>
        <p:nvSpPr>
          <p:cNvPr id="5" name="Oval 4">
            <a:extLst>
              <a:ext uri="{FF2B5EF4-FFF2-40B4-BE49-F238E27FC236}">
                <a16:creationId xmlns:a16="http://schemas.microsoft.com/office/drawing/2014/main" id="{11928FD6-3959-1536-B909-8B6062CBB26B}"/>
              </a:ext>
            </a:extLst>
          </p:cNvPr>
          <p:cNvSpPr/>
          <p:nvPr/>
        </p:nvSpPr>
        <p:spPr>
          <a:xfrm>
            <a:off x="5971624" y="4704685"/>
            <a:ext cx="365760" cy="365760"/>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TextBox 6">
            <a:extLst>
              <a:ext uri="{FF2B5EF4-FFF2-40B4-BE49-F238E27FC236}">
                <a16:creationId xmlns:a16="http://schemas.microsoft.com/office/drawing/2014/main" id="{D1F5614D-BE02-517F-C575-AA67C79DED92}"/>
              </a:ext>
            </a:extLst>
          </p:cNvPr>
          <p:cNvSpPr txBox="1"/>
          <p:nvPr/>
        </p:nvSpPr>
        <p:spPr>
          <a:xfrm>
            <a:off x="794323" y="5384748"/>
            <a:ext cx="2794685"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a:latin typeface="Calibri" panose="020F0502020204030204" pitchFamily="34" charset="0"/>
                <a:cs typeface="Calibri" panose="020F0502020204030204" pitchFamily="34" charset="0"/>
              </a:rPr>
              <a:t>create </a:t>
            </a:r>
            <a:r>
              <a:rPr lang="en-US" dirty="0">
                <a:latin typeface="Calibri" panose="020F0502020204030204" pitchFamily="34" charset="0"/>
                <a:cs typeface="Calibri" panose="020F0502020204030204" pitchFamily="34" charset="0"/>
              </a:rPr>
              <a:t>and write about a model that </a:t>
            </a:r>
            <a:r>
              <a:rPr lang="en-US">
                <a:latin typeface="Calibri" panose="020F0502020204030204" pitchFamily="34" charset="0"/>
                <a:cs typeface="Calibri" panose="020F0502020204030204" pitchFamily="34" charset="0"/>
              </a:rPr>
              <a:t>would help</a:t>
            </a:r>
            <a:endParaRPr lang="en-US" dirty="0">
              <a:latin typeface="Calibri" panose="020F0502020204030204" pitchFamily="34" charset="0"/>
              <a:cs typeface="Calibri" panose="020F0502020204030204" pitchFamily="34" charset="0"/>
            </a:endParaRPr>
          </a:p>
        </p:txBody>
      </p:sp>
      <p:sp>
        <p:nvSpPr>
          <p:cNvPr id="7" name="TextBox 7">
            <a:extLst>
              <a:ext uri="{FF2B5EF4-FFF2-40B4-BE49-F238E27FC236}">
                <a16:creationId xmlns:a16="http://schemas.microsoft.com/office/drawing/2014/main" id="{13A8BF26-995D-4494-BCB1-B54A0779AB15}"/>
              </a:ext>
            </a:extLst>
          </p:cNvPr>
          <p:cNvSpPr txBox="1"/>
          <p:nvPr/>
        </p:nvSpPr>
        <p:spPr>
          <a:xfrm>
            <a:off x="794323" y="3098751"/>
            <a:ext cx="2794685"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a:latin typeface="Calibri" panose="020F0502020204030204" pitchFamily="34" charset="0"/>
                <a:cs typeface="Calibri" panose="020F0502020204030204" pitchFamily="34" charset="0"/>
              </a:rPr>
              <a:t>explain </a:t>
            </a:r>
            <a:r>
              <a:rPr lang="en-US" dirty="0">
                <a:latin typeface="Calibri" panose="020F0502020204030204" pitchFamily="34" charset="0"/>
                <a:cs typeface="Calibri" panose="020F0502020204030204" pitchFamily="34" charset="0"/>
              </a:rPr>
              <a:t>why answer A </a:t>
            </a:r>
            <a:r>
              <a:rPr lang="en-US">
                <a:latin typeface="Calibri" panose="020F0502020204030204" pitchFamily="34" charset="0"/>
                <a:cs typeface="Calibri" panose="020F0502020204030204" pitchFamily="34" charset="0"/>
              </a:rPr>
              <a:t>is wrong</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ED6C041-1DE5-91CB-1646-2E5CCDF495BC}"/>
              </a:ext>
            </a:extLst>
          </p:cNvPr>
          <p:cNvSpPr txBox="1"/>
          <p:nvPr/>
        </p:nvSpPr>
        <p:spPr>
          <a:xfrm>
            <a:off x="5879883" y="2316760"/>
            <a:ext cx="4912516" cy="2808589"/>
          </a:xfrm>
          <a:prstGeom prst="rect">
            <a:avLst/>
          </a:prstGeom>
          <a:noFill/>
          <a:ln w="28575">
            <a:solidFill>
              <a:schemeClr val="bg1">
                <a:lumMod val="75000"/>
              </a:schemeClr>
            </a:solidFill>
            <a:prstDash val="dash"/>
          </a:ln>
        </p:spPr>
        <p:txBody>
          <a:bodyPr wrap="square" lIns="182880" tIns="91440" rIns="91440" bIns="91440" rtlCol="0" anchor="t">
            <a:spAutoFit/>
          </a:bodyPr>
          <a:lstStyle/>
          <a:p>
            <a:pPr>
              <a:lnSpc>
                <a:spcPct val="120000"/>
              </a:lnSpc>
            </a:pPr>
            <a:r>
              <a:rPr lang="en-US" dirty="0">
                <a:latin typeface="Verdana" panose="020B0604030504040204" pitchFamily="34" charset="0"/>
                <a:ea typeface="Verdana" panose="020B0604030504040204" pitchFamily="34" charset="0"/>
              </a:rPr>
              <a:t>Brenda is sixty-four and twenty-three hundredths inches tall. What is the value of the digit in the tenths place?</a:t>
            </a:r>
          </a:p>
          <a:p>
            <a:pPr>
              <a:lnSpc>
                <a:spcPct val="120000"/>
              </a:lnSpc>
            </a:pPr>
            <a:endParaRPr lang="en-US" dirty="0">
              <a:latin typeface="Verdana" panose="020B0604030504040204" pitchFamily="34" charset="0"/>
              <a:ea typeface="Verdana" panose="020B0604030504040204" pitchFamily="34" charset="0"/>
            </a:endParaRPr>
          </a:p>
          <a:p>
            <a:pPr marL="457200" indent="-457200">
              <a:lnSpc>
                <a:spcPct val="12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4</a:t>
            </a:r>
          </a:p>
          <a:p>
            <a:pPr marL="457200" indent="-457200">
              <a:lnSpc>
                <a:spcPct val="12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0.03</a:t>
            </a:r>
          </a:p>
          <a:p>
            <a:pPr marL="457200" indent="-457200">
              <a:lnSpc>
                <a:spcPct val="12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6</a:t>
            </a:r>
          </a:p>
          <a:p>
            <a:pPr marL="457200" indent="-457200">
              <a:lnSpc>
                <a:spcPct val="12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0.2</a:t>
            </a:r>
          </a:p>
        </p:txBody>
      </p:sp>
    </p:spTree>
    <p:extLst>
      <p:ext uri="{BB962C8B-B14F-4D97-AF65-F5344CB8AC3E}">
        <p14:creationId xmlns:p14="http://schemas.microsoft.com/office/powerpoint/2010/main" val="252226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862914" y="3955704"/>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how would you start?</a:t>
            </a: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p:sp>
        <p:nvSpPr>
          <p:cNvPr id="5" name="TextBox 4">
            <a:extLst>
              <a:ext uri="{FF2B5EF4-FFF2-40B4-BE49-F238E27FC236}">
                <a16:creationId xmlns:a16="http://schemas.microsoft.com/office/drawing/2014/main" id="{0BAAA4E5-15C6-95A3-8885-05AAFE27DE7C}"/>
              </a:ext>
            </a:extLst>
          </p:cNvPr>
          <p:cNvSpPr txBox="1"/>
          <p:nvPr/>
        </p:nvSpPr>
        <p:spPr>
          <a:xfrm>
            <a:off x="6011864" y="2218149"/>
            <a:ext cx="5284382" cy="2492990"/>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r>
              <a:rPr lang="en-US" sz="2800" dirty="0">
                <a:latin typeface="Century Gothic" panose="020B0502020202020204" pitchFamily="34" charset="0"/>
              </a:rPr>
              <a:t>Brenda is sixty-four and twenty-three hundredths inches tall.</a:t>
            </a: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195F10D5-0016-6525-516D-E3A07A70C6C7}"/>
              </a:ext>
            </a:extLst>
          </p:cNvPr>
          <p:cNvSpPr txBox="1">
            <a:spLocks/>
          </p:cNvSpPr>
          <p:nvPr/>
        </p:nvSpPr>
        <p:spPr>
          <a:xfrm>
            <a:off x="862913" y="1728468"/>
            <a:ext cx="2224256" cy="411956"/>
          </a:xfrm>
        </p:spPr>
        <p:txBody>
          <a:bodyPr anchor="t"/>
          <a:lstStyle>
            <a:lvl1pPr marL="0" indent="0" algn="ctr" defTabSz="914400" rtl="0" eaLnBrk="1" latinLnBrk="0" hangingPunct="1">
              <a:lnSpc>
                <a:spcPct val="90000"/>
              </a:lnSpc>
              <a:spcBef>
                <a:spcPts val="0"/>
              </a:spcBef>
              <a:buFont typeface="Arial" panose="020B0604020202020204" pitchFamily="34" charset="0"/>
              <a:buNone/>
              <a:defRPr sz="24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do you know about the content?</a:t>
            </a:r>
          </a:p>
        </p:txBody>
      </p:sp>
      <p:sp>
        <p:nvSpPr>
          <p:cNvPr id="5" name="TextBox 4">
            <a:extLst>
              <a:ext uri="{FF2B5EF4-FFF2-40B4-BE49-F238E27FC236}">
                <a16:creationId xmlns:a16="http://schemas.microsoft.com/office/drawing/2014/main" id="{4D9F1733-E9AD-5357-BB22-84391D2070C2}"/>
              </a:ext>
            </a:extLst>
          </p:cNvPr>
          <p:cNvSpPr txBox="1"/>
          <p:nvPr/>
        </p:nvSpPr>
        <p:spPr>
          <a:xfrm>
            <a:off x="6011864" y="2218149"/>
            <a:ext cx="5284382" cy="2492990"/>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r>
              <a:rPr lang="en-US" sz="2800" dirty="0">
                <a:latin typeface="Century Gothic" panose="020B0502020202020204" pitchFamily="34" charset="0"/>
              </a:rPr>
              <a:t>Brenda is sixty-four and twenty-three hundredths inches tall.</a:t>
            </a: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3EC42-F528-CC78-4903-564AC251DDB0}"/>
              </a:ext>
            </a:extLst>
          </p:cNvPr>
          <p:cNvSpPr>
            <a:spLocks noGrp="1"/>
          </p:cNvSpPr>
          <p:nvPr>
            <p:ph sz="half" idx="1"/>
          </p:nvPr>
        </p:nvSpPr>
        <p:spPr>
          <a:xfrm>
            <a:off x="849451" y="364489"/>
            <a:ext cx="5212080" cy="1607296"/>
          </a:xfrm>
        </p:spPr>
        <p:txBody>
          <a:bodyPr/>
          <a:lstStyle/>
          <a:p>
            <a:r>
              <a:rPr lang="en-US" dirty="0"/>
              <a:t>There is a 4 in the ones place.</a:t>
            </a:r>
          </a:p>
        </p:txBody>
      </p:sp>
      <p:sp>
        <p:nvSpPr>
          <p:cNvPr id="5" name="Rectangle 4">
            <a:extLst>
              <a:ext uri="{FF2B5EF4-FFF2-40B4-BE49-F238E27FC236}">
                <a16:creationId xmlns:a16="http://schemas.microsoft.com/office/drawing/2014/main" id="{642B0D3A-B2F0-BC0F-88DF-5840F3C0134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72EE9ECF-050D-A66D-9A73-75B5F55442D6}"/>
              </a:ext>
            </a:extLst>
          </p:cNvPr>
          <p:cNvSpPr/>
          <p:nvPr/>
        </p:nvSpPr>
        <p:spPr>
          <a:xfrm>
            <a:off x="7656918" y="421320"/>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sp>
        <p:nvSpPr>
          <p:cNvPr id="3" name="TextBox 2">
            <a:extLst>
              <a:ext uri="{FF2B5EF4-FFF2-40B4-BE49-F238E27FC236}">
                <a16:creationId xmlns:a16="http://schemas.microsoft.com/office/drawing/2014/main" id="{DAB4EFF7-C0BA-B296-CF68-B061F483EC76}"/>
              </a:ext>
            </a:extLst>
          </p:cNvPr>
          <p:cNvSpPr txBox="1"/>
          <p:nvPr/>
        </p:nvSpPr>
        <p:spPr>
          <a:xfrm>
            <a:off x="813300" y="1833138"/>
            <a:ext cx="5284382" cy="2492990"/>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r>
              <a:rPr lang="en-US" sz="2800" dirty="0">
                <a:latin typeface="Century Gothic" panose="020B0502020202020204" pitchFamily="34" charset="0"/>
              </a:rPr>
              <a:t>Brenda is sixty-four and twenty-three hundredths inches tall.</a:t>
            </a: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graphicFrame>
        <p:nvGraphicFramePr>
          <p:cNvPr id="4" name="Table 3">
            <a:extLst>
              <a:ext uri="{FF2B5EF4-FFF2-40B4-BE49-F238E27FC236}">
                <a16:creationId xmlns:a16="http://schemas.microsoft.com/office/drawing/2014/main" id="{E74CE7F2-2D3B-1805-7DF9-24996F298CCF}"/>
              </a:ext>
            </a:extLst>
          </p:cNvPr>
          <p:cNvGraphicFramePr>
            <a:graphicFrameLocks noGrp="1"/>
          </p:cNvGraphicFramePr>
          <p:nvPr>
            <p:extLst>
              <p:ext uri="{D42A27DB-BD31-4B8C-83A1-F6EECF244321}">
                <p14:modId xmlns:p14="http://schemas.microsoft.com/office/powerpoint/2010/main" val="498571298"/>
              </p:ext>
            </p:extLst>
          </p:nvPr>
        </p:nvGraphicFramePr>
        <p:xfrm>
          <a:off x="7343775" y="2552700"/>
          <a:ext cx="3812148" cy="701040"/>
        </p:xfrm>
        <a:graphic>
          <a:graphicData uri="http://schemas.openxmlformats.org/drawingml/2006/table">
            <a:tbl>
              <a:tblPr firstRow="1" bandRow="1">
                <a:tableStyleId>{5940675A-B579-460E-94D1-54222C63F5DA}</a:tableStyleId>
              </a:tblPr>
              <a:tblGrid>
                <a:gridCol w="635358">
                  <a:extLst>
                    <a:ext uri="{9D8B030D-6E8A-4147-A177-3AD203B41FA5}">
                      <a16:colId xmlns:a16="http://schemas.microsoft.com/office/drawing/2014/main" val="587752340"/>
                    </a:ext>
                  </a:extLst>
                </a:gridCol>
                <a:gridCol w="635358">
                  <a:extLst>
                    <a:ext uri="{9D8B030D-6E8A-4147-A177-3AD203B41FA5}">
                      <a16:colId xmlns:a16="http://schemas.microsoft.com/office/drawing/2014/main" val="1938831403"/>
                    </a:ext>
                  </a:extLst>
                </a:gridCol>
                <a:gridCol w="635358">
                  <a:extLst>
                    <a:ext uri="{9D8B030D-6E8A-4147-A177-3AD203B41FA5}">
                      <a16:colId xmlns:a16="http://schemas.microsoft.com/office/drawing/2014/main" val="2903592220"/>
                    </a:ext>
                  </a:extLst>
                </a:gridCol>
                <a:gridCol w="635358">
                  <a:extLst>
                    <a:ext uri="{9D8B030D-6E8A-4147-A177-3AD203B41FA5}">
                      <a16:colId xmlns:a16="http://schemas.microsoft.com/office/drawing/2014/main" val="3263619490"/>
                    </a:ext>
                  </a:extLst>
                </a:gridCol>
                <a:gridCol w="635358">
                  <a:extLst>
                    <a:ext uri="{9D8B030D-6E8A-4147-A177-3AD203B41FA5}">
                      <a16:colId xmlns:a16="http://schemas.microsoft.com/office/drawing/2014/main" val="785177059"/>
                    </a:ext>
                  </a:extLst>
                </a:gridCol>
                <a:gridCol w="635358">
                  <a:extLst>
                    <a:ext uri="{9D8B030D-6E8A-4147-A177-3AD203B41FA5}">
                      <a16:colId xmlns:a16="http://schemas.microsoft.com/office/drawing/2014/main" val="1660456566"/>
                    </a:ext>
                  </a:extLst>
                </a:gridCol>
              </a:tblGrid>
              <a:tr h="281801">
                <a:tc>
                  <a:txBody>
                    <a:bodyPr/>
                    <a:lstStyle/>
                    <a:p>
                      <a:pPr algn="ctr"/>
                      <a:r>
                        <a:rPr lang="en-US" sz="1600" dirty="0">
                          <a:latin typeface="Arial" panose="020B0604020202020204" pitchFamily="34" charset="0"/>
                        </a:rPr>
                        <a:t>100s</a:t>
                      </a:r>
                    </a:p>
                  </a:txBody>
                  <a:tcPr anchor="ctr">
                    <a:solidFill>
                      <a:schemeClr val="bg1">
                        <a:lumMod val="85000"/>
                      </a:schemeClr>
                    </a:solidFill>
                  </a:tcPr>
                </a:tc>
                <a:tc>
                  <a:txBody>
                    <a:bodyPr/>
                    <a:lstStyle/>
                    <a:p>
                      <a:pPr algn="ctr"/>
                      <a:r>
                        <a:rPr lang="en-US" sz="1600" dirty="0">
                          <a:latin typeface="Arial" panose="020B0604020202020204" pitchFamily="34" charset="0"/>
                        </a:rPr>
                        <a:t>10s</a:t>
                      </a:r>
                    </a:p>
                  </a:txBody>
                  <a:tcPr anchor="ctr">
                    <a:solidFill>
                      <a:schemeClr val="bg1">
                        <a:lumMod val="85000"/>
                      </a:schemeClr>
                    </a:solidFill>
                  </a:tcPr>
                </a:tc>
                <a:tc>
                  <a:txBody>
                    <a:bodyPr/>
                    <a:lstStyle/>
                    <a:p>
                      <a:pPr algn="ctr"/>
                      <a:r>
                        <a:rPr lang="en-US" sz="1600" dirty="0">
                          <a:latin typeface="Arial" panose="020B0604020202020204" pitchFamily="34" charset="0"/>
                        </a:rPr>
                        <a:t>1s</a:t>
                      </a:r>
                    </a:p>
                  </a:txBody>
                  <a:tcPr anchor="ctr">
                    <a:solidFill>
                      <a:schemeClr val="bg1">
                        <a:lumMod val="85000"/>
                      </a:schemeClr>
                    </a:solidFill>
                  </a:tcPr>
                </a:tc>
                <a:tc>
                  <a:txBody>
                    <a:bodyPr/>
                    <a:lstStyle/>
                    <a:p>
                      <a:pPr algn="ctr"/>
                      <a:r>
                        <a:rPr lang="en-US" sz="1600" dirty="0">
                          <a:latin typeface="Arial" panose="020B0604020202020204" pitchFamily="34" charset="0"/>
                        </a:rPr>
                        <a:t>.</a:t>
                      </a:r>
                    </a:p>
                  </a:txBody>
                  <a:tcPr anchor="ctr">
                    <a:solidFill>
                      <a:schemeClr val="bg1">
                        <a:lumMod val="85000"/>
                      </a:schemeClr>
                    </a:solidFill>
                  </a:tcPr>
                </a:tc>
                <a:tc>
                  <a:txBody>
                    <a:bodyPr/>
                    <a:lstStyle/>
                    <a:p>
                      <a:pPr algn="ctr"/>
                      <a:r>
                        <a:rPr lang="en-US" sz="1600" dirty="0">
                          <a:latin typeface="Arial" panose="020B0604020202020204" pitchFamily="34" charset="0"/>
                        </a:rPr>
                        <a:t>0.1</a:t>
                      </a:r>
                    </a:p>
                  </a:txBody>
                  <a:tcPr anchor="ctr">
                    <a:solidFill>
                      <a:schemeClr val="bg1">
                        <a:lumMod val="85000"/>
                      </a:schemeClr>
                    </a:solidFill>
                  </a:tcPr>
                </a:tc>
                <a:tc>
                  <a:txBody>
                    <a:bodyPr/>
                    <a:lstStyle/>
                    <a:p>
                      <a:pPr algn="ctr"/>
                      <a:r>
                        <a:rPr lang="en-US" sz="1600" dirty="0">
                          <a:latin typeface="Arial" panose="020B0604020202020204" pitchFamily="34" charset="0"/>
                        </a:rPr>
                        <a:t>0.01</a:t>
                      </a:r>
                    </a:p>
                  </a:txBody>
                  <a:tcPr anchor="ctr">
                    <a:solidFill>
                      <a:schemeClr val="bg1">
                        <a:lumMod val="85000"/>
                      </a:schemeClr>
                    </a:solidFill>
                  </a:tcPr>
                </a:tc>
                <a:extLst>
                  <a:ext uri="{0D108BD9-81ED-4DB2-BD59-A6C34878D82A}">
                    <a16:rowId xmlns:a16="http://schemas.microsoft.com/office/drawing/2014/main" val="3366967624"/>
                  </a:ext>
                </a:extLst>
              </a:tr>
              <a:tr h="281801">
                <a:tc>
                  <a:txBody>
                    <a:bodyPr/>
                    <a:lstStyle/>
                    <a:p>
                      <a:pPr algn="ctr"/>
                      <a:endParaRPr lang="en-US" dirty="0">
                        <a:latin typeface="Arial" panose="020B0604020202020204" pitchFamily="34" charset="0"/>
                      </a:endParaRPr>
                    </a:p>
                  </a:txBody>
                  <a:tcPr anchor="ctr"/>
                </a:tc>
                <a:tc>
                  <a:txBody>
                    <a:bodyPr/>
                    <a:lstStyle/>
                    <a:p>
                      <a:pPr algn="ctr"/>
                      <a:r>
                        <a:rPr lang="en-US" dirty="0">
                          <a:latin typeface="Arial" panose="020B0604020202020204" pitchFamily="34" charset="0"/>
                        </a:rPr>
                        <a:t>6</a:t>
                      </a:r>
                    </a:p>
                  </a:txBody>
                  <a:tcPr anchor="ctr"/>
                </a:tc>
                <a:tc>
                  <a:txBody>
                    <a:bodyPr/>
                    <a:lstStyle/>
                    <a:p>
                      <a:pPr algn="ctr"/>
                      <a:r>
                        <a:rPr lang="en-US" dirty="0">
                          <a:latin typeface="Arial" panose="020B0604020202020204" pitchFamily="34" charset="0"/>
                        </a:rPr>
                        <a:t>4</a:t>
                      </a:r>
                    </a:p>
                  </a:txBody>
                  <a:tcPr anchor="ctr">
                    <a:solidFill>
                      <a:srgbClr val="FFFF00"/>
                    </a:solidFill>
                  </a:tcPr>
                </a:tc>
                <a:tc>
                  <a:txBody>
                    <a:bodyPr/>
                    <a:lstStyle/>
                    <a:p>
                      <a:pPr algn="ctr"/>
                      <a:r>
                        <a:rPr lang="en-US" dirty="0">
                          <a:latin typeface="Arial" panose="020B0604020202020204" pitchFamily="34" charset="0"/>
                        </a:rPr>
                        <a:t>.</a:t>
                      </a:r>
                    </a:p>
                  </a:txBody>
                  <a:tcPr anchor="ctr"/>
                </a:tc>
                <a:tc>
                  <a:txBody>
                    <a:bodyPr/>
                    <a:lstStyle/>
                    <a:p>
                      <a:pPr algn="ctr"/>
                      <a:r>
                        <a:rPr lang="en-US" dirty="0">
                          <a:latin typeface="Arial" panose="020B0604020202020204" pitchFamily="34" charset="0"/>
                        </a:rPr>
                        <a:t>2</a:t>
                      </a:r>
                    </a:p>
                  </a:txBody>
                  <a:tcPr anchor="ctr"/>
                </a:tc>
                <a:tc>
                  <a:txBody>
                    <a:bodyPr/>
                    <a:lstStyle/>
                    <a:p>
                      <a:pPr algn="ctr"/>
                      <a:r>
                        <a:rPr lang="en-US" dirty="0">
                          <a:latin typeface="Arial" panose="020B0604020202020204" pitchFamily="34" charset="0"/>
                        </a:rPr>
                        <a:t>3</a:t>
                      </a:r>
                    </a:p>
                  </a:txBody>
                  <a:tcPr/>
                </a:tc>
                <a:extLst>
                  <a:ext uri="{0D108BD9-81ED-4DB2-BD59-A6C34878D82A}">
                    <a16:rowId xmlns:a16="http://schemas.microsoft.com/office/drawing/2014/main" val="2067299563"/>
                  </a:ext>
                </a:extLst>
              </a:tr>
            </a:tbl>
          </a:graphicData>
        </a:graphic>
      </p:graphicFrame>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8D546-71F3-015E-6F11-8F299AD8358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EB462B-B76B-6044-41EC-CC17E0FE04A1}"/>
              </a:ext>
            </a:extLst>
          </p:cNvPr>
          <p:cNvSpPr>
            <a:spLocks noGrp="1"/>
          </p:cNvSpPr>
          <p:nvPr>
            <p:ph sz="half" idx="1"/>
          </p:nvPr>
        </p:nvSpPr>
        <p:spPr>
          <a:xfrm>
            <a:off x="849451" y="364489"/>
            <a:ext cx="5212080" cy="1607296"/>
          </a:xfrm>
        </p:spPr>
        <p:txBody>
          <a:bodyPr/>
          <a:lstStyle/>
          <a:p>
            <a:r>
              <a:rPr lang="en-US"/>
              <a:t>The </a:t>
            </a:r>
            <a:r>
              <a:rPr lang="en-US" dirty="0"/>
              <a:t>value of the digit in the tenths place </a:t>
            </a:r>
            <a:r>
              <a:rPr lang="en-US"/>
              <a:t>is  0.03.</a:t>
            </a:r>
            <a:endParaRPr lang="en-US" dirty="0"/>
          </a:p>
        </p:txBody>
      </p:sp>
      <p:sp>
        <p:nvSpPr>
          <p:cNvPr id="5" name="Rectangle 4">
            <a:extLst>
              <a:ext uri="{FF2B5EF4-FFF2-40B4-BE49-F238E27FC236}">
                <a16:creationId xmlns:a16="http://schemas.microsoft.com/office/drawing/2014/main" id="{CEE3DE6D-D1F9-CC36-C96D-0BD4CF2D0CAA}"/>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80F5A37C-1D0D-D673-C0B3-EDB55A276913}"/>
              </a:ext>
            </a:extLst>
          </p:cNvPr>
          <p:cNvSpPr/>
          <p:nvPr/>
        </p:nvSpPr>
        <p:spPr>
          <a:xfrm>
            <a:off x="7666443" y="2841591"/>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3" name="TextBox 2">
            <a:extLst>
              <a:ext uri="{FF2B5EF4-FFF2-40B4-BE49-F238E27FC236}">
                <a16:creationId xmlns:a16="http://schemas.microsoft.com/office/drawing/2014/main" id="{48F4099E-1F12-46C3-F3F3-0E2CA0D884B9}"/>
              </a:ext>
            </a:extLst>
          </p:cNvPr>
          <p:cNvSpPr txBox="1"/>
          <p:nvPr/>
        </p:nvSpPr>
        <p:spPr>
          <a:xfrm>
            <a:off x="813300" y="1833138"/>
            <a:ext cx="5284382" cy="2492990"/>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r>
              <a:rPr lang="en-US" sz="2800" dirty="0">
                <a:latin typeface="Century Gothic" panose="020B0502020202020204" pitchFamily="34" charset="0"/>
              </a:rPr>
              <a:t>Brenda is sixty-four and twenty-three hundredths inches tall.</a:t>
            </a: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graphicFrame>
        <p:nvGraphicFramePr>
          <p:cNvPr id="8" name="Table 7">
            <a:extLst>
              <a:ext uri="{FF2B5EF4-FFF2-40B4-BE49-F238E27FC236}">
                <a16:creationId xmlns:a16="http://schemas.microsoft.com/office/drawing/2014/main" id="{102D912B-B04E-2B5D-B798-28EABD347B16}"/>
              </a:ext>
            </a:extLst>
          </p:cNvPr>
          <p:cNvGraphicFramePr>
            <a:graphicFrameLocks noGrp="1"/>
          </p:cNvGraphicFramePr>
          <p:nvPr>
            <p:extLst>
              <p:ext uri="{D42A27DB-BD31-4B8C-83A1-F6EECF244321}">
                <p14:modId xmlns:p14="http://schemas.microsoft.com/office/powerpoint/2010/main" val="1814603475"/>
              </p:ext>
            </p:extLst>
          </p:nvPr>
        </p:nvGraphicFramePr>
        <p:xfrm>
          <a:off x="6450263" y="367632"/>
          <a:ext cx="5485230" cy="975360"/>
        </p:xfrm>
        <a:graphic>
          <a:graphicData uri="http://schemas.openxmlformats.org/drawingml/2006/table">
            <a:tbl>
              <a:tblPr firstRow="1" bandRow="1">
                <a:tableStyleId>{5940675A-B579-460E-94D1-54222C63F5DA}</a:tableStyleId>
              </a:tblPr>
              <a:tblGrid>
                <a:gridCol w="914205">
                  <a:extLst>
                    <a:ext uri="{9D8B030D-6E8A-4147-A177-3AD203B41FA5}">
                      <a16:colId xmlns:a16="http://schemas.microsoft.com/office/drawing/2014/main" val="587752340"/>
                    </a:ext>
                  </a:extLst>
                </a:gridCol>
                <a:gridCol w="914205">
                  <a:extLst>
                    <a:ext uri="{9D8B030D-6E8A-4147-A177-3AD203B41FA5}">
                      <a16:colId xmlns:a16="http://schemas.microsoft.com/office/drawing/2014/main" val="1938831403"/>
                    </a:ext>
                  </a:extLst>
                </a:gridCol>
                <a:gridCol w="914205">
                  <a:extLst>
                    <a:ext uri="{9D8B030D-6E8A-4147-A177-3AD203B41FA5}">
                      <a16:colId xmlns:a16="http://schemas.microsoft.com/office/drawing/2014/main" val="2903592220"/>
                    </a:ext>
                  </a:extLst>
                </a:gridCol>
                <a:gridCol w="914205">
                  <a:extLst>
                    <a:ext uri="{9D8B030D-6E8A-4147-A177-3AD203B41FA5}">
                      <a16:colId xmlns:a16="http://schemas.microsoft.com/office/drawing/2014/main" val="3263619490"/>
                    </a:ext>
                  </a:extLst>
                </a:gridCol>
                <a:gridCol w="914205">
                  <a:extLst>
                    <a:ext uri="{9D8B030D-6E8A-4147-A177-3AD203B41FA5}">
                      <a16:colId xmlns:a16="http://schemas.microsoft.com/office/drawing/2014/main" val="785177059"/>
                    </a:ext>
                  </a:extLst>
                </a:gridCol>
                <a:gridCol w="914205">
                  <a:extLst>
                    <a:ext uri="{9D8B030D-6E8A-4147-A177-3AD203B41FA5}">
                      <a16:colId xmlns:a16="http://schemas.microsoft.com/office/drawing/2014/main" val="1660456566"/>
                    </a:ext>
                  </a:extLst>
                </a:gridCol>
              </a:tblGrid>
              <a:tr h="281801">
                <a:tc>
                  <a:txBody>
                    <a:bodyPr/>
                    <a:lstStyle/>
                    <a:p>
                      <a:pPr algn="ctr"/>
                      <a:r>
                        <a:rPr lang="en-US" sz="2400" dirty="0">
                          <a:latin typeface="Arial" panose="020B0604020202020204" pitchFamily="34" charset="0"/>
                        </a:rPr>
                        <a:t>100s</a:t>
                      </a:r>
                    </a:p>
                  </a:txBody>
                  <a:tcPr anchor="ctr">
                    <a:solidFill>
                      <a:schemeClr val="bg1">
                        <a:lumMod val="85000"/>
                      </a:schemeClr>
                    </a:solidFill>
                  </a:tcPr>
                </a:tc>
                <a:tc>
                  <a:txBody>
                    <a:bodyPr/>
                    <a:lstStyle/>
                    <a:p>
                      <a:pPr algn="ctr"/>
                      <a:r>
                        <a:rPr lang="en-US" sz="2400" dirty="0">
                          <a:latin typeface="Arial" panose="020B0604020202020204" pitchFamily="34" charset="0"/>
                        </a:rPr>
                        <a:t>10s</a:t>
                      </a:r>
                    </a:p>
                  </a:txBody>
                  <a:tcPr anchor="ctr">
                    <a:solidFill>
                      <a:schemeClr val="bg1">
                        <a:lumMod val="85000"/>
                      </a:schemeClr>
                    </a:solidFill>
                  </a:tcPr>
                </a:tc>
                <a:tc>
                  <a:txBody>
                    <a:bodyPr/>
                    <a:lstStyle/>
                    <a:p>
                      <a:pPr algn="ctr"/>
                      <a:r>
                        <a:rPr lang="en-US" sz="2400" dirty="0">
                          <a:latin typeface="Arial" panose="020B0604020202020204" pitchFamily="34" charset="0"/>
                        </a:rPr>
                        <a:t>1s</a:t>
                      </a:r>
                    </a:p>
                  </a:txBody>
                  <a:tcPr anchor="ctr">
                    <a:solidFill>
                      <a:schemeClr val="bg1">
                        <a:lumMod val="85000"/>
                      </a:schemeClr>
                    </a:solidFill>
                  </a:tcPr>
                </a:tc>
                <a:tc>
                  <a:txBody>
                    <a:bodyPr/>
                    <a:lstStyle/>
                    <a:p>
                      <a:pPr algn="ctr"/>
                      <a:r>
                        <a:rPr lang="en-US" sz="2400" dirty="0">
                          <a:latin typeface="Arial" panose="020B0604020202020204" pitchFamily="34" charset="0"/>
                        </a:rPr>
                        <a:t>.</a:t>
                      </a:r>
                    </a:p>
                  </a:txBody>
                  <a:tcPr anchor="ctr">
                    <a:solidFill>
                      <a:schemeClr val="bg1">
                        <a:lumMod val="85000"/>
                      </a:schemeClr>
                    </a:solidFill>
                  </a:tcPr>
                </a:tc>
                <a:tc>
                  <a:txBody>
                    <a:bodyPr/>
                    <a:lstStyle/>
                    <a:p>
                      <a:pPr algn="ctr"/>
                      <a:r>
                        <a:rPr lang="en-US" sz="2400" dirty="0">
                          <a:latin typeface="Arial" panose="020B0604020202020204" pitchFamily="34" charset="0"/>
                        </a:rPr>
                        <a:t>0.1</a:t>
                      </a:r>
                    </a:p>
                  </a:txBody>
                  <a:tcPr anchor="ctr">
                    <a:solidFill>
                      <a:schemeClr val="bg1">
                        <a:lumMod val="85000"/>
                      </a:schemeClr>
                    </a:solidFill>
                  </a:tcPr>
                </a:tc>
                <a:tc>
                  <a:txBody>
                    <a:bodyPr/>
                    <a:lstStyle/>
                    <a:p>
                      <a:pPr algn="ctr"/>
                      <a:r>
                        <a:rPr lang="en-US" sz="2400" dirty="0">
                          <a:latin typeface="Arial" panose="020B0604020202020204" pitchFamily="34" charset="0"/>
                        </a:rPr>
                        <a:t>0.01</a:t>
                      </a:r>
                    </a:p>
                  </a:txBody>
                  <a:tcPr anchor="ctr">
                    <a:solidFill>
                      <a:schemeClr val="bg1">
                        <a:lumMod val="85000"/>
                      </a:schemeClr>
                    </a:solidFill>
                  </a:tcPr>
                </a:tc>
                <a:extLst>
                  <a:ext uri="{0D108BD9-81ED-4DB2-BD59-A6C34878D82A}">
                    <a16:rowId xmlns:a16="http://schemas.microsoft.com/office/drawing/2014/main" val="3366967624"/>
                  </a:ext>
                </a:extLst>
              </a:tr>
              <a:tr h="281801">
                <a:tc>
                  <a:txBody>
                    <a:bodyPr/>
                    <a:lstStyle/>
                    <a:p>
                      <a:pPr algn="ctr"/>
                      <a:endParaRPr lang="en-US" sz="2800" dirty="0">
                        <a:latin typeface="Arial" panose="020B0604020202020204" pitchFamily="34" charset="0"/>
                      </a:endParaRPr>
                    </a:p>
                  </a:txBody>
                  <a:tcPr anchor="ctr"/>
                </a:tc>
                <a:tc>
                  <a:txBody>
                    <a:bodyPr/>
                    <a:lstStyle/>
                    <a:p>
                      <a:pPr algn="ctr"/>
                      <a:r>
                        <a:rPr lang="en-US" sz="2800" dirty="0">
                          <a:latin typeface="Arial" panose="020B0604020202020204" pitchFamily="34" charset="0"/>
                        </a:rPr>
                        <a:t>6</a:t>
                      </a:r>
                    </a:p>
                  </a:txBody>
                  <a:tcPr anchor="ctr"/>
                </a:tc>
                <a:tc>
                  <a:txBody>
                    <a:bodyPr/>
                    <a:lstStyle/>
                    <a:p>
                      <a:pPr algn="ctr"/>
                      <a:r>
                        <a:rPr lang="en-US" sz="2800" dirty="0">
                          <a:latin typeface="Arial" panose="020B0604020202020204" pitchFamily="34" charset="0"/>
                        </a:rPr>
                        <a:t>4</a:t>
                      </a:r>
                    </a:p>
                  </a:txBody>
                  <a:tcPr anchor="ctr">
                    <a:solidFill>
                      <a:schemeClr val="bg1"/>
                    </a:solidFill>
                  </a:tcPr>
                </a:tc>
                <a:tc>
                  <a:txBody>
                    <a:bodyPr/>
                    <a:lstStyle/>
                    <a:p>
                      <a:pPr algn="ctr"/>
                      <a:r>
                        <a:rPr lang="en-US" sz="2800" dirty="0">
                          <a:latin typeface="Arial" panose="020B0604020202020204" pitchFamily="34" charset="0"/>
                        </a:rPr>
                        <a:t>.</a:t>
                      </a:r>
                    </a:p>
                  </a:txBody>
                  <a:tcPr anchor="ctr"/>
                </a:tc>
                <a:tc>
                  <a:txBody>
                    <a:bodyPr/>
                    <a:lstStyle/>
                    <a:p>
                      <a:pPr algn="ctr"/>
                      <a:r>
                        <a:rPr lang="en-US" sz="2800" dirty="0">
                          <a:latin typeface="Arial" panose="020B0604020202020204" pitchFamily="34" charset="0"/>
                        </a:rPr>
                        <a:t>2</a:t>
                      </a:r>
                    </a:p>
                  </a:txBody>
                  <a:tcPr anchor="ctr">
                    <a:solidFill>
                      <a:schemeClr val="bg1"/>
                    </a:solidFill>
                  </a:tcPr>
                </a:tc>
                <a:tc>
                  <a:txBody>
                    <a:bodyPr/>
                    <a:lstStyle/>
                    <a:p>
                      <a:pPr algn="ctr"/>
                      <a:r>
                        <a:rPr lang="en-US" sz="2800" dirty="0">
                          <a:latin typeface="Arial" panose="020B0604020202020204" pitchFamily="34" charset="0"/>
                        </a:rPr>
                        <a:t>3</a:t>
                      </a:r>
                    </a:p>
                  </a:txBody>
                  <a:tcPr>
                    <a:solidFill>
                      <a:schemeClr val="accent5">
                        <a:lumMod val="40000"/>
                        <a:lumOff val="60000"/>
                      </a:schemeClr>
                    </a:solidFill>
                  </a:tcPr>
                </a:tc>
                <a:extLst>
                  <a:ext uri="{0D108BD9-81ED-4DB2-BD59-A6C34878D82A}">
                    <a16:rowId xmlns:a16="http://schemas.microsoft.com/office/drawing/2014/main" val="2067299563"/>
                  </a:ext>
                </a:extLst>
              </a:tr>
            </a:tbl>
          </a:graphicData>
        </a:graphic>
      </p:graphicFrame>
      <p:sp>
        <p:nvSpPr>
          <p:cNvPr id="11" name="TextBox 10">
            <a:extLst>
              <a:ext uri="{FF2B5EF4-FFF2-40B4-BE49-F238E27FC236}">
                <a16:creationId xmlns:a16="http://schemas.microsoft.com/office/drawing/2014/main" id="{A9698F2A-6483-A335-B043-AC66A3C7B222}"/>
              </a:ext>
            </a:extLst>
          </p:cNvPr>
          <p:cNvSpPr txBox="1"/>
          <p:nvPr/>
        </p:nvSpPr>
        <p:spPr>
          <a:xfrm>
            <a:off x="6718487" y="1725654"/>
            <a:ext cx="54703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accent5"/>
                </a:solidFill>
                <a:latin typeface="Arial" panose="020B0604020202020204" pitchFamily="34" charset="0"/>
              </a:rPr>
              <a:t>(3 x 0.01) is 0.03 or 3 hundredths</a:t>
            </a:r>
          </a:p>
        </p:txBody>
      </p:sp>
    </p:spTree>
    <p:extLst>
      <p:ext uri="{BB962C8B-B14F-4D97-AF65-F5344CB8AC3E}">
        <p14:creationId xmlns:p14="http://schemas.microsoft.com/office/powerpoint/2010/main" val="103992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701</TotalTime>
  <Words>2513</Words>
  <Application>Microsoft Office PowerPoint</Application>
  <PresentationFormat>Widescreen</PresentationFormat>
  <Paragraphs>306</Paragraphs>
  <Slides>21</Slides>
  <Notes>21</Notes>
  <HiddenSlides>2</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21</vt:i4>
      </vt:variant>
    </vt:vector>
  </HeadingPairs>
  <TitlesOfParts>
    <vt:vector size="33" baseType="lpstr">
      <vt:lpstr>Arial</vt:lpstr>
      <vt:lpstr>Calibri</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298</cp:revision>
  <dcterms:created xsi:type="dcterms:W3CDTF">2025-07-09T19:11:59Z</dcterms:created>
  <dcterms:modified xsi:type="dcterms:W3CDTF">2025-09-22T23:05:40Z</dcterms:modified>
</cp:coreProperties>
</file>