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6"/>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82" r:id="rId20"/>
    <p:sldId id="261" r:id="rId21"/>
    <p:sldId id="268" r:id="rId22"/>
    <p:sldId id="278" r:id="rId23"/>
    <p:sldId id="26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47AD2"/>
    <a:srgbClr val="089AF1"/>
    <a:srgbClr val="AEDEFC"/>
    <a:srgbClr val="86C440"/>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0F19D-B103-452A-A46D-B45D1FD8BC29}" v="3" dt="2025-09-12T15:34:00.2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48" autoAdjust="0"/>
    <p:restoredTop sz="63704" autoAdjust="0"/>
  </p:normalViewPr>
  <p:slideViewPr>
    <p:cSldViewPr snapToGrid="0">
      <p:cViewPr varScale="1">
        <p:scale>
          <a:sx n="67" d="100"/>
          <a:sy n="67" d="100"/>
        </p:scale>
        <p:origin x="13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FA0C8B3D-9FBC-4E05-88C3-4E85D1E093D1}"/>
    <pc:docChg chg="modSld">
      <pc:chgData name="Kimberly O'Neal" userId="C7XtvxS4g0cBb4xk4cfY09vszhBAkawk5/Khzw2ihEQ=" providerId="None" clId="Web-{FA0C8B3D-9FBC-4E05-88C3-4E85D1E093D1}" dt="2025-08-26T17:32:38.509" v="380"/>
      <pc:docMkLst>
        <pc:docMk/>
      </pc:docMkLst>
      <pc:sldChg chg="modNotes">
        <pc:chgData name="Kimberly O'Neal" userId="C7XtvxS4g0cBb4xk4cfY09vszhBAkawk5/Khzw2ihEQ=" providerId="None" clId="Web-{FA0C8B3D-9FBC-4E05-88C3-4E85D1E093D1}" dt="2025-08-26T17:32:38.509" v="380"/>
        <pc:sldMkLst>
          <pc:docMk/>
          <pc:sldMk cId="2172881330" sldId="267"/>
        </pc:sldMkLst>
      </pc:sldChg>
      <pc:sldChg chg="modNotes">
        <pc:chgData name="Kimberly O'Neal" userId="C7XtvxS4g0cBb4xk4cfY09vszhBAkawk5/Khzw2ihEQ=" providerId="None" clId="Web-{FA0C8B3D-9FBC-4E05-88C3-4E85D1E093D1}" dt="2025-08-26T17:29:42.408" v="243"/>
        <pc:sldMkLst>
          <pc:docMk/>
          <pc:sldMk cId="3973114400" sldId="271"/>
        </pc:sldMkLst>
      </pc:sldChg>
      <pc:sldChg chg="modNotes">
        <pc:chgData name="Kimberly O'Neal" userId="C7XtvxS4g0cBb4xk4cfY09vszhBAkawk5/Khzw2ihEQ=" providerId="None" clId="Web-{FA0C8B3D-9FBC-4E05-88C3-4E85D1E093D1}" dt="2025-08-26T17:26:24.464" v="58"/>
        <pc:sldMkLst>
          <pc:docMk/>
          <pc:sldMk cId="116853761" sldId="279"/>
        </pc:sldMkLst>
      </pc:sldChg>
      <pc:sldChg chg="modNotes">
        <pc:chgData name="Kimberly O'Neal" userId="C7XtvxS4g0cBb4xk4cfY09vszhBAkawk5/Khzw2ihEQ=" providerId="None" clId="Web-{FA0C8B3D-9FBC-4E05-88C3-4E85D1E093D1}" dt="2025-08-26T17:28:36.406" v="184"/>
        <pc:sldMkLst>
          <pc:docMk/>
          <pc:sldMk cId="3894104992" sldId="280"/>
        </pc:sldMkLst>
      </pc:sldChg>
      <pc:sldChg chg="modNotes">
        <pc:chgData name="Kimberly O'Neal" userId="C7XtvxS4g0cBb4xk4cfY09vszhBAkawk5/Khzw2ihEQ=" providerId="None" clId="Web-{FA0C8B3D-9FBC-4E05-88C3-4E85D1E093D1}" dt="2025-08-26T17:30:12.925" v="315"/>
        <pc:sldMkLst>
          <pc:docMk/>
          <pc:sldMk cId="1517539720" sldId="289"/>
        </pc:sldMkLst>
      </pc:sldChg>
      <pc:sldChg chg="modNotes">
        <pc:chgData name="Kimberly O'Neal" userId="C7XtvxS4g0cBb4xk4cfY09vszhBAkawk5/Khzw2ihEQ=" providerId="None" clId="Web-{FA0C8B3D-9FBC-4E05-88C3-4E85D1E093D1}" dt="2025-08-26T17:31:47.772" v="346"/>
        <pc:sldMkLst>
          <pc:docMk/>
          <pc:sldMk cId="617616586" sldId="290"/>
        </pc:sldMkLst>
      </pc:sldChg>
    </pc:docChg>
  </pc:docChgLst>
  <pc:docChgLst>
    <pc:chgData name="Kimberly O'Neal" userId="C7XtvxS4g0cBb4xk4cfY09vszhBAkawk5/Khzw2ihEQ=" providerId="None" clId="Web-{142FB733-6D4B-456D-97B7-1134BCC4B6CB}"/>
    <pc:docChg chg="modSld">
      <pc:chgData name="Kimberly O'Neal" userId="C7XtvxS4g0cBb4xk4cfY09vszhBAkawk5/Khzw2ihEQ=" providerId="None" clId="Web-{142FB733-6D4B-456D-97B7-1134BCC4B6CB}" dt="2025-09-04T21:54:05.383" v="87" actId="20577"/>
      <pc:docMkLst>
        <pc:docMk/>
      </pc:docMkLst>
      <pc:sldChg chg="delAnim">
        <pc:chgData name="Kimberly O'Neal" userId="C7XtvxS4g0cBb4xk4cfY09vszhBAkawk5/Khzw2ihEQ=" providerId="None" clId="Web-{142FB733-6D4B-456D-97B7-1134BCC4B6CB}" dt="2025-09-04T21:52:26.348" v="5"/>
        <pc:sldMkLst>
          <pc:docMk/>
          <pc:sldMk cId="2172881330" sldId="267"/>
        </pc:sldMkLst>
      </pc:sldChg>
      <pc:sldChg chg="modSp delAnim">
        <pc:chgData name="Kimberly O'Neal" userId="C7XtvxS4g0cBb4xk4cfY09vszhBAkawk5/Khzw2ihEQ=" providerId="None" clId="Web-{142FB733-6D4B-456D-97B7-1134BCC4B6CB}" dt="2025-09-04T21:52:44.818" v="9" actId="20577"/>
        <pc:sldMkLst>
          <pc:docMk/>
          <pc:sldMk cId="1873386740" sldId="268"/>
        </pc:sldMkLst>
        <pc:spChg chg="mod">
          <ac:chgData name="Kimberly O'Neal" userId="C7XtvxS4g0cBb4xk4cfY09vszhBAkawk5/Khzw2ihEQ=" providerId="None" clId="Web-{142FB733-6D4B-456D-97B7-1134BCC4B6CB}" dt="2025-09-04T21:52:44.818" v="9" actId="20577"/>
          <ac:spMkLst>
            <pc:docMk/>
            <pc:sldMk cId="1873386740" sldId="268"/>
            <ac:spMk id="2" creationId="{50DE24A2-923E-C6A0-8E00-97623BDC1844}"/>
          </ac:spMkLst>
        </pc:spChg>
        <pc:spChg chg="mod">
          <ac:chgData name="Kimberly O'Neal" userId="C7XtvxS4g0cBb4xk4cfY09vszhBAkawk5/Khzw2ihEQ=" providerId="None" clId="Web-{142FB733-6D4B-456D-97B7-1134BCC4B6CB}" dt="2025-09-04T21:52:39.489" v="8" actId="20577"/>
          <ac:spMkLst>
            <pc:docMk/>
            <pc:sldMk cId="1873386740" sldId="268"/>
            <ac:spMk id="3" creationId="{0D0B2114-043D-2DEF-8B73-2F305D133F8D}"/>
          </ac:spMkLst>
        </pc:spChg>
      </pc:sldChg>
      <pc:sldChg chg="delAnim">
        <pc:chgData name="Kimberly O'Neal" userId="C7XtvxS4g0cBb4xk4cfY09vszhBAkawk5/Khzw2ihEQ=" providerId="None" clId="Web-{142FB733-6D4B-456D-97B7-1134BCC4B6CB}" dt="2025-09-04T21:52:07.098" v="1"/>
        <pc:sldMkLst>
          <pc:docMk/>
          <pc:sldMk cId="116853761" sldId="279"/>
        </pc:sldMkLst>
      </pc:sldChg>
      <pc:sldChg chg="delAnim">
        <pc:chgData name="Kimberly O'Neal" userId="C7XtvxS4g0cBb4xk4cfY09vszhBAkawk5/Khzw2ihEQ=" providerId="None" clId="Web-{142FB733-6D4B-456D-97B7-1134BCC4B6CB}" dt="2025-09-04T21:52:14.348" v="3"/>
        <pc:sldMkLst>
          <pc:docMk/>
          <pc:sldMk cId="3894104992" sldId="280"/>
        </pc:sldMkLst>
      </pc:sldChg>
      <pc:sldChg chg="addSp modSp delAnim">
        <pc:chgData name="Kimberly O'Neal" userId="C7XtvxS4g0cBb4xk4cfY09vszhBAkawk5/Khzw2ihEQ=" providerId="None" clId="Web-{142FB733-6D4B-456D-97B7-1134BCC4B6CB}" dt="2025-09-04T21:54:05.383" v="87" actId="20577"/>
        <pc:sldMkLst>
          <pc:docMk/>
          <pc:sldMk cId="252226454" sldId="288"/>
        </pc:sldMkLst>
        <pc:spChg chg="mod">
          <ac:chgData name="Kimberly O'Neal" userId="C7XtvxS4g0cBb4xk4cfY09vszhBAkawk5/Khzw2ihEQ=" providerId="None" clId="Web-{142FB733-6D4B-456D-97B7-1134BCC4B6CB}" dt="2025-09-04T21:54:05.383" v="87" actId="20577"/>
          <ac:spMkLst>
            <pc:docMk/>
            <pc:sldMk cId="252226454" sldId="288"/>
            <ac:spMk id="2" creationId="{5A9248D1-F337-0503-8E67-372386FA81E5}"/>
          </ac:spMkLst>
        </pc:spChg>
        <pc:spChg chg="mod">
          <ac:chgData name="Kimberly O'Neal" userId="C7XtvxS4g0cBb4xk4cfY09vszhBAkawk5/Khzw2ihEQ=" providerId="None" clId="Web-{142FB733-6D4B-456D-97B7-1134BCC4B6CB}" dt="2025-09-04T21:53:19.678" v="37" actId="20577"/>
          <ac:spMkLst>
            <pc:docMk/>
            <pc:sldMk cId="252226454" sldId="288"/>
            <ac:spMk id="3" creationId="{B6C2D999-4995-8556-5050-E584229293A2}"/>
          </ac:spMkLst>
        </pc:spChg>
        <pc:spChg chg="add mod">
          <ac:chgData name="Kimberly O'Neal" userId="C7XtvxS4g0cBb4xk4cfY09vszhBAkawk5/Khzw2ihEQ=" providerId="None" clId="Web-{142FB733-6D4B-456D-97B7-1134BCC4B6CB}" dt="2025-09-04T21:53:55.476" v="76" actId="20577"/>
          <ac:spMkLst>
            <pc:docMk/>
            <pc:sldMk cId="252226454" sldId="288"/>
            <ac:spMk id="8" creationId="{D1F5614D-BE02-517F-C575-AA67C79DED92}"/>
          </ac:spMkLst>
        </pc:spChg>
        <pc:spChg chg="add mod">
          <ac:chgData name="Kimberly O'Neal" userId="C7XtvxS4g0cBb4xk4cfY09vszhBAkawk5/Khzw2ihEQ=" providerId="None" clId="Web-{142FB733-6D4B-456D-97B7-1134BCC4B6CB}" dt="2025-09-04T21:53:11.068" v="31" actId="20577"/>
          <ac:spMkLst>
            <pc:docMk/>
            <pc:sldMk cId="252226454" sldId="288"/>
            <ac:spMk id="10" creationId="{13A8BF26-995D-4494-BCB1-B54A0779AB15}"/>
          </ac:spMkLst>
        </pc:spChg>
      </pc:sldChg>
    </pc:docChg>
  </pc:docChgLst>
  <pc:docChgLst>
    <pc:chgData name="Kimberly O'Neal" userId="C7XtvxS4g0cBb4xk4cfY09vszhBAkawk5/Khzw2ihEQ=" providerId="None" clId="Web-{38E0F19D-B103-452A-A46D-B45D1FD8BC29}"/>
    <pc:docChg chg="mod modSld">
      <pc:chgData name="Kimberly O'Neal" userId="C7XtvxS4g0cBb4xk4cfY09vszhBAkawk5/Khzw2ihEQ=" providerId="None" clId="Web-{38E0F19D-B103-452A-A46D-B45D1FD8BC29}" dt="2025-09-12T15:34:03.582" v="3"/>
      <pc:docMkLst>
        <pc:docMk/>
      </pc:docMkLst>
      <pc:sldChg chg="modNotes">
        <pc:chgData name="Kimberly O'Neal" userId="C7XtvxS4g0cBb4xk4cfY09vszhBAkawk5/Khzw2ihEQ=" providerId="None" clId="Web-{38E0F19D-B103-452A-A46D-B45D1FD8BC29}" dt="2025-09-12T15:34:03.582" v="3"/>
        <pc:sldMkLst>
          <pc:docMk/>
          <pc:sldMk cId="2172881330" sldId="267"/>
        </pc:sldMkLst>
      </pc:sldChg>
    </pc:docChg>
  </pc:docChgLst>
  <pc:docChgLst>
    <pc:chgData name="Kimberly O'Neal" userId="C7XtvxS4g0cBb4xk4cfY09vszhBAkawk5/Khzw2ihEQ=" providerId="None" clId="Web-{88347EB6-A824-4C15-8455-013A1E245EA1}"/>
    <pc:docChg chg="modSld">
      <pc:chgData name="Kimberly O'Neal" userId="C7XtvxS4g0cBb4xk4cfY09vszhBAkawk5/Khzw2ihEQ=" providerId="None" clId="Web-{88347EB6-A824-4C15-8455-013A1E245EA1}" dt="2025-09-03T01:18:44.841" v="9" actId="1076"/>
      <pc:docMkLst>
        <pc:docMk/>
      </pc:docMkLst>
      <pc:sldChg chg="addSp delSp modSp">
        <pc:chgData name="Kimberly O'Neal" userId="C7XtvxS4g0cBb4xk4cfY09vszhBAkawk5/Khzw2ihEQ=" providerId="None" clId="Web-{88347EB6-A824-4C15-8455-013A1E245EA1}" dt="2025-09-03T01:18:44.841" v="9" actId="1076"/>
        <pc:sldMkLst>
          <pc:docMk/>
          <pc:sldMk cId="176977563" sldId="265"/>
        </pc:sldMkLst>
        <pc:spChg chg="mod">
          <ac:chgData name="Kimberly O'Neal" userId="C7XtvxS4g0cBb4xk4cfY09vszhBAkawk5/Khzw2ihEQ=" providerId="None" clId="Web-{88347EB6-A824-4C15-8455-013A1E245EA1}" dt="2025-09-03T01:18:41.434" v="8" actId="1076"/>
          <ac:spMkLst>
            <pc:docMk/>
            <pc:sldMk cId="176977563" sldId="265"/>
            <ac:spMk id="2" creationId="{15FB5AB6-056B-19A4-7829-DE3316DB68E7}"/>
          </ac:spMkLst>
        </pc:spChg>
        <pc:spChg chg="mod">
          <ac:chgData name="Kimberly O'Neal" userId="C7XtvxS4g0cBb4xk4cfY09vszhBAkawk5/Khzw2ihEQ=" providerId="None" clId="Web-{88347EB6-A824-4C15-8455-013A1E245EA1}" dt="2025-09-03T01:18:44.841" v="9" actId="1076"/>
          <ac:spMkLst>
            <pc:docMk/>
            <pc:sldMk cId="176977563" sldId="265"/>
            <ac:spMk id="3" creationId="{2FE8A83F-1796-E29F-539E-95C377E5AA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E893B-F972-8D00-B4EC-A44F888A4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A95E2-B7B8-0F16-B61D-902D35219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C1C06-088B-3A6D-980A-411374D52A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3 rationale</a:t>
            </a:r>
          </a:p>
          <a:p>
            <a:endParaRPr lang="en-US" dirty="0"/>
          </a:p>
          <a:p>
            <a:r>
              <a:rPr lang="en-US" dirty="0"/>
              <a:t>This is a FACT because the way the number is read is seventy-nine and four hundredths.</a:t>
            </a:r>
          </a:p>
          <a:p>
            <a:endParaRPr lang="en-US" dirty="0"/>
          </a:p>
          <a:p>
            <a:r>
              <a:rPr lang="en-US" dirty="0"/>
              <a:t>Students often struggle with turning the fraction into a decimal and vice versa. By putting it in word form, it may help students identify its equivalent mixed number form.</a:t>
            </a:r>
          </a:p>
        </p:txBody>
      </p:sp>
      <p:sp>
        <p:nvSpPr>
          <p:cNvPr id="4" name="Slide Number Placeholder 3">
            <a:extLst>
              <a:ext uri="{FF2B5EF4-FFF2-40B4-BE49-F238E27FC236}">
                <a16:creationId xmlns:a16="http://schemas.microsoft.com/office/drawing/2014/main" id="{412D0670-57A1-3B4A-A23D-FF3765430BE4}"/>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55195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Arial" panose="020B0604020202020204" pitchFamily="34" charset="0"/>
              <a:buChar char="•"/>
            </a:pPr>
            <a:r>
              <a:rPr lang="en-US" dirty="0"/>
              <a:t>How to read a decimal number aloud (write in word form)</a:t>
            </a:r>
          </a:p>
          <a:p>
            <a:pPr marL="228600" indent="-228600">
              <a:buFont typeface="Arial" panose="020B0604020202020204" pitchFamily="34" charset="0"/>
              <a:buChar char="•"/>
            </a:pPr>
            <a:r>
              <a:rPr lang="en-US" dirty="0"/>
              <a:t>The value of the 4</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think it up -</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sz="1200" b="1" i="0" dirty="0">
                <a:solidFill>
                  <a:srgbClr val="5E0C63"/>
                </a:solidFill>
                <a:effectLst/>
                <a:latin typeface="Arial" panose="020B0604020202020204" pitchFamily="34" charset="0"/>
                <a:ea typeface="Tahoma" pitchFamily="34" charset="0"/>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1: </a:t>
            </a:r>
            <a:r>
              <a:rPr lang="en-US" b="0" i="0" dirty="0">
                <a:solidFill>
                  <a:srgbClr val="1D1C1D"/>
                </a:solidFill>
                <a:effectLst/>
                <a:latin typeface="Arial" panose="020B0604020202020204" pitchFamily="34" charset="0"/>
                <a:cs typeface="Arial" panose="020B0604020202020204" pitchFamily="34" charset="0"/>
              </a:rPr>
              <a:t>Use the guiding questions on the routine to drive the thinking and discussion with students as they reflect </a:t>
            </a:r>
            <a:r>
              <a:rPr lang="en-US" dirty="0">
                <a:latin typeface="Arial" panose="020B0604020202020204" pitchFamily="34" charset="0"/>
                <a:cs typeface="Arial" panose="020B0604020202020204" pitchFamily="34" charset="0"/>
              </a:rPr>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Arial" panose="020B0604020202020204" pitchFamily="34" charset="0"/>
              <a:ea typeface="Tahoma"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 </a:t>
            </a:r>
            <a:r>
              <a:rPr lang="en-US" sz="1200" b="1" i="0" dirty="0">
                <a:solidFill>
                  <a:srgbClr val="5E0C63"/>
                </a:solidFill>
                <a:effectLst/>
                <a:latin typeface="Arial" panose="020B0604020202020204" pitchFamily="34" charset="0"/>
                <a:ea typeface="Tahoma" pitchFamily="34" charset="0"/>
                <a:cs typeface="Arial" panose="020B0604020202020204" pitchFamily="34" charset="0"/>
              </a:rPr>
              <a:t>o</a:t>
            </a:r>
            <a:r>
              <a:rPr lang="en-US" b="1" i="0" dirty="0">
                <a:solidFill>
                  <a:srgbClr val="1D1C1D"/>
                </a:solidFill>
                <a:effectLst/>
                <a:latin typeface="Arial" panose="020B0604020202020204" pitchFamily="34" charset="0"/>
                <a:cs typeface="Arial" panose="020B0604020202020204" pitchFamily="34" charset="0"/>
              </a:rPr>
              <a:t>ption 2 odd one out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Students compare/contrast four visuals, assessment questions, words, characters, historical figures, etc. and justify their thinking by defending which they think is the odd one out.</a:t>
            </a:r>
            <a:endParaRPr lang="en-US" dirty="0">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4.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divide the images/problems amongst their group and take turns describing their image/problem.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compare and contrast the images/problems.</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determine which one is the odd one out and why.</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their selected odd one out and justification.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3796120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equivalent fractions because:</a:t>
            </a:r>
          </a:p>
          <a:p>
            <a:pPr marL="228600" indent="-228600">
              <a:buFont typeface="+mj-lt"/>
              <a:buAutoNum type="arabicPeriod"/>
            </a:pPr>
            <a:r>
              <a:rPr lang="en-US" dirty="0"/>
              <a:t>Students need to understand place value of decimals deeply enough to be fluid between decimal and fraction form.</a:t>
            </a:r>
          </a:p>
          <a:p>
            <a:pPr marL="228600" indent="-228600">
              <a:buAutoNum type="arabicPeriod"/>
            </a:pPr>
            <a:r>
              <a:rPr lang="en-US" dirty="0"/>
              <a:t>It involves students starting with a decimal and turning it into a mixed number.</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buFont typeface="+mj-lt"/>
              <a:buAutoNum type="arabicPeriod"/>
            </a:pPr>
            <a:r>
              <a:rPr lang="en-US" b="0" i="0" dirty="0">
                <a:solidFill>
                  <a:srgbClr val="1D1C1D"/>
                </a:solidFill>
                <a:effectLst/>
              </a:rPr>
              <a:t>Clues include and require an understanding of important academic vocabulary</a:t>
            </a:r>
            <a:r>
              <a:rPr lang="en-US" dirty="0">
                <a:solidFill>
                  <a:srgbClr val="1D1C1D"/>
                </a:solidFill>
              </a:rPr>
              <a:t>: decimal, fraction, equivalent, tenths, hundredths</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85800" lvl="1" indent="-228600">
              <a:buFont typeface="Arial" panose="020B0604020202020204" pitchFamily="34" charset="0"/>
              <a:buChar char="•"/>
            </a:pPr>
            <a:r>
              <a:rPr lang="en-US" dirty="0">
                <a:solidFill>
                  <a:srgbClr val="1D1C1D"/>
                </a:solidFill>
              </a:rPr>
              <a:t>79 is a whole number so it sits alone</a:t>
            </a:r>
          </a:p>
          <a:p>
            <a:pPr marL="685800" lvl="1" indent="-228600">
              <a:buFont typeface="Arial" panose="020B0604020202020204" pitchFamily="34" charset="0"/>
              <a:buChar char="•"/>
            </a:pPr>
            <a:r>
              <a:rPr lang="en-US" dirty="0">
                <a:solidFill>
                  <a:srgbClr val="1D1C1D"/>
                </a:solidFill>
              </a:rPr>
              <a:t>4 is in the hundredths place</a:t>
            </a:r>
          </a:p>
          <a:p>
            <a:pPr marL="685800" lvl="1" indent="-228600">
              <a:buFont typeface="Arial" panose="020B0604020202020204" pitchFamily="34" charset="0"/>
              <a:buChar char="•"/>
            </a:pPr>
            <a:r>
              <a:rPr lang="en-US" dirty="0">
                <a:solidFill>
                  <a:srgbClr val="1D1C1D"/>
                </a:solidFill>
              </a:rPr>
              <a:t>Since 4 is in the hundredths, as a fraction it’s written 4 over 100</a:t>
            </a:r>
          </a:p>
          <a:p>
            <a:pPr marL="228600" indent="-228600">
              <a:buFont typeface="+mj-lt"/>
              <a:buAutoNum type="arabicPeriod"/>
            </a:pPr>
            <a:r>
              <a:rPr lang="en-US" b="0" i="0" dirty="0">
                <a:solidFill>
                  <a:srgbClr val="1D1C1D"/>
                </a:solidFill>
                <a:effectLst/>
              </a:rPr>
              <a:t>Students would benefit </a:t>
            </a:r>
            <a:r>
              <a:rPr lang="en-US" dirty="0">
                <a:solidFill>
                  <a:srgbClr val="1D1C1D"/>
                </a:solidFill>
              </a:rPr>
              <a:t>from:</a:t>
            </a:r>
            <a:endParaRPr lang="en-US" dirty="0">
              <a:solidFill>
                <a:srgbClr val="000000"/>
              </a:solidFill>
            </a:endParaRPr>
          </a:p>
          <a:p>
            <a:pPr marL="685800" lvl="1" indent="-228600">
              <a:buFont typeface="Arial" panose="020B0604020202020204" pitchFamily="34" charset="0"/>
              <a:buChar char="•"/>
            </a:pPr>
            <a:r>
              <a:rPr lang="en-US" dirty="0">
                <a:solidFill>
                  <a:srgbClr val="1D1C1D"/>
                </a:solidFill>
              </a:rPr>
              <a:t>S</a:t>
            </a:r>
            <a:r>
              <a:rPr lang="en-US" b="0" i="0" dirty="0">
                <a:solidFill>
                  <a:srgbClr val="1D1C1D"/>
                </a:solidFill>
                <a:effectLst/>
              </a:rPr>
              <a:t>aying this number out loud (seventy-nine and four hundredths)</a:t>
            </a:r>
            <a:endParaRPr lang="en-US" dirty="0">
              <a:solidFill>
                <a:srgbClr val="000000"/>
              </a:solidFill>
            </a:endParaRPr>
          </a:p>
          <a:p>
            <a:pPr marL="685800" lvl="1" indent="-228600">
              <a:buFont typeface="Arial" panose="020B0604020202020204" pitchFamily="34" charset="0"/>
              <a:buChar char="•"/>
            </a:pPr>
            <a:r>
              <a:rPr lang="en-US" b="0" i="0" dirty="0">
                <a:solidFill>
                  <a:srgbClr val="1D1C1D"/>
                </a:solidFill>
                <a:effectLst/>
              </a:rPr>
              <a:t>Writing it in word form</a:t>
            </a:r>
          </a:p>
          <a:p>
            <a:pPr marL="685800" lvl="1" indent="-228600">
              <a:buFont typeface="Arial" panose="020B0604020202020204" pitchFamily="34" charset="0"/>
              <a:buChar char="•"/>
            </a:pPr>
            <a:r>
              <a:rPr lang="en-US" b="0" i="0" dirty="0">
                <a:solidFill>
                  <a:srgbClr val="1D1C1D"/>
                </a:solidFill>
                <a:effectLst/>
              </a:rPr>
              <a:t>Creating a place value chart and identifying each digit’s place value</a:t>
            </a:r>
            <a:endParaRPr lang="en-US" dirty="0">
              <a:solidFill>
                <a:srgbClr val="000000"/>
              </a:solidFill>
            </a:endParaRPr>
          </a:p>
          <a:p>
            <a:pPr marL="685800" lvl="1" indent="-228600">
              <a:buFont typeface="Arial" panose="020B0604020202020204" pitchFamily="34" charset="0"/>
              <a:buChar char="•"/>
            </a:pPr>
            <a:r>
              <a:rPr lang="en-US" dirty="0">
                <a:solidFill>
                  <a:srgbClr val="1D1C1D"/>
                </a:solidFill>
              </a:rPr>
              <a:t>I</a:t>
            </a:r>
            <a:r>
              <a:rPr lang="en-US" b="0" i="0" dirty="0">
                <a:solidFill>
                  <a:srgbClr val="1D1C1D"/>
                </a:solidFill>
                <a:effectLst/>
              </a:rPr>
              <a:t>dentifying what a numerator is (not just that it is the “top number” of a fraction but its actual meaning and importance)</a:t>
            </a:r>
            <a:endParaRPr lang="en-US" dirty="0">
              <a:solidFill>
                <a:srgbClr val="000000"/>
              </a:solidFill>
            </a:endParaRPr>
          </a:p>
          <a:p>
            <a:pPr marL="685800" lvl="1" indent="-228600">
              <a:buFont typeface="Arial" panose="020B0604020202020204" pitchFamily="34" charset="0"/>
              <a:buChar char="•"/>
            </a:pPr>
            <a:r>
              <a:rPr lang="en-US" b="0" i="0" dirty="0">
                <a:solidFill>
                  <a:srgbClr val="1D1C1D"/>
                </a:solidFill>
                <a:effectLst/>
              </a:rPr>
              <a:t>Identifying what a denominator is (not just that it is the “bottom number” of a fraction but its actual meaning and importance)</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endParaRPr lang="en-US" dirty="0"/>
          </a:p>
          <a:p>
            <a:r>
              <a:rPr lang="en-US" dirty="0"/>
              <a:t>This is a FIB because the 7 is in the tens place.</a:t>
            </a:r>
          </a:p>
          <a:p>
            <a:endParaRPr lang="en-US" dirty="0"/>
          </a:p>
          <a:p>
            <a:r>
              <a:rPr lang="en-US" dirty="0"/>
              <a:t>Students struggle with identifying the different place values and how they equate to a fraction.</a:t>
            </a:r>
          </a:p>
          <a:p>
            <a:r>
              <a:rPr lang="en-US" dirty="0"/>
              <a:t>Students also often mistake the tens and tenths place.</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021D8-6103-2188-76F2-83E29548F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FA98A-F430-9BBE-A36C-E6F2BA2E3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70C41-3137-3801-6EC0-4CBDFB2951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endParaRPr lang="en-US" dirty="0"/>
          </a:p>
          <a:p>
            <a:r>
              <a:rPr lang="en-US" dirty="0"/>
              <a:t>This is a FACT because the 4 is in the hundredths place so it should be represented as 4 over 100.</a:t>
            </a:r>
          </a:p>
          <a:p>
            <a:endParaRPr lang="en-US" dirty="0"/>
          </a:p>
          <a:p>
            <a:r>
              <a:rPr lang="en-US" dirty="0"/>
              <a:t>Students often struggle to turn the decimal values into a fraction.</a:t>
            </a:r>
          </a:p>
        </p:txBody>
      </p:sp>
      <p:sp>
        <p:nvSpPr>
          <p:cNvPr id="4" name="Slide Number Placeholder 3">
            <a:extLst>
              <a:ext uri="{FF2B5EF4-FFF2-40B4-BE49-F238E27FC236}">
                <a16:creationId xmlns:a16="http://schemas.microsoft.com/office/drawing/2014/main" id="{D78E4495-F7B2-9D5D-562D-262E4C6D77EA}"/>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347437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1A19-FE26-1D62-67CC-417813571D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A20C69-1089-552D-C79E-DB029D95C4A6}"/>
              </a:ext>
            </a:extLst>
          </p:cNvPr>
          <p:cNvSpPr>
            <a:spLocks noGrp="1"/>
          </p:cNvSpPr>
          <p:nvPr>
            <p:ph sz="half" idx="1"/>
          </p:nvPr>
        </p:nvSpPr>
        <p:spPr>
          <a:xfrm>
            <a:off x="674592" y="342717"/>
            <a:ext cx="5212080" cy="1607296"/>
          </a:xfrm>
        </p:spPr>
        <p:txBody>
          <a:bodyPr/>
          <a:lstStyle/>
          <a:p>
            <a:r>
              <a:rPr lang="en-US" dirty="0"/>
              <a:t>79.04 is equivalent to seventy-nine and four hundredths</a:t>
            </a:r>
          </a:p>
        </p:txBody>
      </p:sp>
      <p:sp>
        <p:nvSpPr>
          <p:cNvPr id="5" name="Rectangle 4">
            <a:extLst>
              <a:ext uri="{FF2B5EF4-FFF2-40B4-BE49-F238E27FC236}">
                <a16:creationId xmlns:a16="http://schemas.microsoft.com/office/drawing/2014/main" id="{B7F38681-A4EF-7DE7-AA9E-EEF6897FBE1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4" name="Rectangle 3">
            <a:extLst>
              <a:ext uri="{FF2B5EF4-FFF2-40B4-BE49-F238E27FC236}">
                <a16:creationId xmlns:a16="http://schemas.microsoft.com/office/drawing/2014/main" id="{BFE1645D-5514-6BA7-F101-59A9EB5B68E1}"/>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graphicFrame>
        <p:nvGraphicFramePr>
          <p:cNvPr id="6" name="Table 5">
            <a:extLst>
              <a:ext uri="{FF2B5EF4-FFF2-40B4-BE49-F238E27FC236}">
                <a16:creationId xmlns:a16="http://schemas.microsoft.com/office/drawing/2014/main" id="{6E3AC4C6-3E8F-54EA-835B-D71684CB2884}"/>
              </a:ext>
            </a:extLst>
          </p:cNvPr>
          <p:cNvGraphicFramePr>
            <a:graphicFrameLocks noGrp="1"/>
          </p:cNvGraphicFramePr>
          <p:nvPr>
            <p:extLst>
              <p:ext uri="{D42A27DB-BD31-4B8C-83A1-F6EECF244321}">
                <p14:modId xmlns:p14="http://schemas.microsoft.com/office/powerpoint/2010/main" val="1480143555"/>
              </p:ext>
            </p:extLst>
          </p:nvPr>
        </p:nvGraphicFramePr>
        <p:xfrm>
          <a:off x="6666274" y="3014051"/>
          <a:ext cx="5075340" cy="1607296"/>
        </p:xfrm>
        <a:graphic>
          <a:graphicData uri="http://schemas.openxmlformats.org/drawingml/2006/table">
            <a:tbl>
              <a:tblPr firstRow="1" bandRow="1">
                <a:tableStyleId>{5C22544A-7EE6-4342-B048-85BDC9FD1C3A}</a:tableStyleId>
              </a:tblPr>
              <a:tblGrid>
                <a:gridCol w="1203427">
                  <a:extLst>
                    <a:ext uri="{9D8B030D-6E8A-4147-A177-3AD203B41FA5}">
                      <a16:colId xmlns:a16="http://schemas.microsoft.com/office/drawing/2014/main" val="1915437459"/>
                    </a:ext>
                  </a:extLst>
                </a:gridCol>
                <a:gridCol w="1203427">
                  <a:extLst>
                    <a:ext uri="{9D8B030D-6E8A-4147-A177-3AD203B41FA5}">
                      <a16:colId xmlns:a16="http://schemas.microsoft.com/office/drawing/2014/main" val="1209592253"/>
                    </a:ext>
                  </a:extLst>
                </a:gridCol>
                <a:gridCol w="261632">
                  <a:extLst>
                    <a:ext uri="{9D8B030D-6E8A-4147-A177-3AD203B41FA5}">
                      <a16:colId xmlns:a16="http://schemas.microsoft.com/office/drawing/2014/main" val="3099022492"/>
                    </a:ext>
                  </a:extLst>
                </a:gridCol>
                <a:gridCol w="1203427">
                  <a:extLst>
                    <a:ext uri="{9D8B030D-6E8A-4147-A177-3AD203B41FA5}">
                      <a16:colId xmlns:a16="http://schemas.microsoft.com/office/drawing/2014/main" val="994665077"/>
                    </a:ext>
                  </a:extLst>
                </a:gridCol>
                <a:gridCol w="1203427">
                  <a:extLst>
                    <a:ext uri="{9D8B030D-6E8A-4147-A177-3AD203B41FA5}">
                      <a16:colId xmlns:a16="http://schemas.microsoft.com/office/drawing/2014/main" val="21361431"/>
                    </a:ext>
                  </a:extLst>
                </a:gridCol>
              </a:tblGrid>
              <a:tr h="803648">
                <a:tc>
                  <a:txBody>
                    <a:bodyPr/>
                    <a:lstStyle/>
                    <a:p>
                      <a:pPr algn="ctr"/>
                      <a:r>
                        <a:rPr lang="en-US" sz="2400" dirty="0">
                          <a:solidFill>
                            <a:schemeClr val="tx1"/>
                          </a:solidFill>
                          <a:latin typeface="Century Gothic" panose="020B0502020202020204" pitchFamily="34" charset="0"/>
                        </a:rPr>
                        <a:t>10s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1s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0.1</a:t>
                      </a:r>
                    </a:p>
                    <a:p>
                      <a:pPr algn="ctr"/>
                      <a:r>
                        <a:rPr lang="en-US" sz="1400" dirty="0">
                          <a:solidFill>
                            <a:schemeClr val="tx1"/>
                          </a:solidFill>
                          <a:latin typeface="Century Gothic" panose="020B0502020202020204" pitchFamily="34" charset="0"/>
                        </a:rPr>
                        <a:t>tenths</a:t>
                      </a:r>
                      <a:endParaRPr lang="en-US"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0.01</a:t>
                      </a:r>
                    </a:p>
                    <a:p>
                      <a:pPr algn="ctr"/>
                      <a:r>
                        <a:rPr lang="en-US" sz="1400" dirty="0">
                          <a:solidFill>
                            <a:schemeClr val="tx1"/>
                          </a:solidFill>
                          <a:latin typeface="Century Gothic" panose="020B0502020202020204" pitchFamily="34" charset="0"/>
                        </a:rPr>
                        <a:t>hundredths</a:t>
                      </a:r>
                      <a:endParaRPr lang="en-US"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48400"/>
                  </a:ext>
                </a:extLst>
              </a:tr>
              <a:tr h="803648">
                <a:tc>
                  <a:txBody>
                    <a:bodyPr/>
                    <a:lstStyle/>
                    <a:p>
                      <a:pPr algn="ctr"/>
                      <a:r>
                        <a:rPr lang="en-US" sz="2400" dirty="0">
                          <a:solidFill>
                            <a:schemeClr val="accent2"/>
                          </a:solidFill>
                          <a:latin typeface="Century Gothic" panose="020B0502020202020204" pitchFamily="34" charset="0"/>
                        </a:rPr>
                        <a:t>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solidFill>
                            <a:schemeClr val="accent2"/>
                          </a:solidFill>
                          <a:latin typeface="Century Gothic" panose="020B0502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solidFill>
                            <a:schemeClr val="accent6"/>
                          </a:solidFill>
                          <a:latin typeface="Century Gothic" panose="020B0502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solidFill>
                            <a:schemeClr val="accent6"/>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87790219"/>
                  </a:ext>
                </a:extLst>
              </a:tr>
            </a:tbl>
          </a:graphicData>
        </a:graphic>
      </p:graphicFrame>
      <p:sp>
        <p:nvSpPr>
          <p:cNvPr id="7" name="Content Placeholder 1">
            <a:extLst>
              <a:ext uri="{FF2B5EF4-FFF2-40B4-BE49-F238E27FC236}">
                <a16:creationId xmlns:a16="http://schemas.microsoft.com/office/drawing/2014/main" id="{1DE77A90-D8E9-4800-4B0F-DBF92531AFE3}"/>
              </a:ext>
            </a:extLst>
          </p:cNvPr>
          <p:cNvSpPr txBox="1">
            <a:spLocks/>
          </p:cNvSpPr>
          <p:nvPr/>
        </p:nvSpPr>
        <p:spPr>
          <a:xfrm>
            <a:off x="638442" y="342717"/>
            <a:ext cx="5284381"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79.04 is equivalent to </a:t>
            </a:r>
            <a:r>
              <a:rPr lang="en-US" dirty="0">
                <a:solidFill>
                  <a:schemeClr val="accent2"/>
                </a:solidFill>
              </a:rPr>
              <a:t>seventy-nine</a:t>
            </a:r>
            <a:r>
              <a:rPr lang="en-US" dirty="0"/>
              <a:t> and </a:t>
            </a:r>
            <a:r>
              <a:rPr lang="en-US" dirty="0">
                <a:solidFill>
                  <a:schemeClr val="accent6"/>
                </a:solidFill>
              </a:rPr>
              <a:t>four hundredths</a:t>
            </a:r>
          </a:p>
        </p:txBody>
      </p:sp>
      <p:sp>
        <p:nvSpPr>
          <p:cNvPr id="12" name="TextBox 11">
            <a:extLst>
              <a:ext uri="{FF2B5EF4-FFF2-40B4-BE49-F238E27FC236}">
                <a16:creationId xmlns:a16="http://schemas.microsoft.com/office/drawing/2014/main" id="{79B36636-4630-E51C-5566-D58ACBC4EDA4}"/>
              </a:ext>
            </a:extLst>
          </p:cNvPr>
          <p:cNvSpPr txBox="1"/>
          <p:nvPr/>
        </p:nvSpPr>
        <p:spPr>
          <a:xfrm>
            <a:off x="929643" y="1754259"/>
            <a:ext cx="4642481" cy="2339102"/>
          </a:xfrm>
          <a:prstGeom prst="rect">
            <a:avLst/>
          </a:prstGeom>
          <a:noFill/>
          <a:ln w="28575">
            <a:solidFill>
              <a:schemeClr val="bg1">
                <a:lumMod val="75000"/>
              </a:schemeClr>
            </a:solidFill>
            <a:prstDash val="dash"/>
          </a:ln>
        </p:spPr>
        <p:txBody>
          <a:bodyPr wrap="square" lIns="182880" tIns="91440" rIns="91440" bIns="91440" rtlCol="0">
            <a:spAutoFit/>
          </a:bodyPr>
          <a:lstStyle/>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5FC78EE-E75F-9864-C815-3616F869C19D}"/>
              </a:ext>
            </a:extLst>
          </p:cNvPr>
          <p:cNvSpPr/>
          <p:nvPr/>
        </p:nvSpPr>
        <p:spPr>
          <a:xfrm>
            <a:off x="2417302" y="2649423"/>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1BF950E0-A3EA-3193-358F-98C753CF6081}"/>
              </a:ext>
            </a:extLst>
          </p:cNvPr>
          <p:cNvSpPr/>
          <p:nvPr/>
        </p:nvSpPr>
        <p:spPr>
          <a:xfrm>
            <a:off x="3821560" y="2061594"/>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AABCB9C9-0427-4774-0AB2-4371ECEEB85C}"/>
              </a:ext>
            </a:extLst>
          </p:cNvPr>
          <p:cNvSpPr/>
          <p:nvPr/>
        </p:nvSpPr>
        <p:spPr>
          <a:xfrm>
            <a:off x="3820689" y="2997764"/>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82A1A5E1-6073-ADEB-46DF-1163DE468EA2}"/>
              </a:ext>
            </a:extLst>
          </p:cNvPr>
          <p:cNvCxnSpPr>
            <a:cxnSpLocks/>
          </p:cNvCxnSpPr>
          <p:nvPr/>
        </p:nvCxnSpPr>
        <p:spPr>
          <a:xfrm>
            <a:off x="3592960" y="2899794"/>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761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8" name="TextBox 7">
            <a:extLst>
              <a:ext uri="{FF2B5EF4-FFF2-40B4-BE49-F238E27FC236}">
                <a16:creationId xmlns:a16="http://schemas.microsoft.com/office/drawing/2014/main" id="{573582D9-A363-15A0-F323-F4E9640D68B0}"/>
              </a:ext>
            </a:extLst>
          </p:cNvPr>
          <p:cNvSpPr txBox="1"/>
          <p:nvPr/>
        </p:nvSpPr>
        <p:spPr>
          <a:xfrm>
            <a:off x="6022394" y="2005827"/>
            <a:ext cx="4791684" cy="2954655"/>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sz="2000" dirty="0">
                <a:latin typeface="Verdana" panose="020B0604030504040204" pitchFamily="34" charset="0"/>
                <a:ea typeface="Verdana" panose="020B0604030504040204" pitchFamily="34" charset="0"/>
              </a:rPr>
              <a:t>Create a mixed number equivalent to the decimal.</a:t>
            </a: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797A2126-7E36-1641-E236-DDF222C0648F}"/>
              </a:ext>
            </a:extLst>
          </p:cNvPr>
          <p:cNvSpPr/>
          <p:nvPr/>
        </p:nvSpPr>
        <p:spPr>
          <a:xfrm>
            <a:off x="7402077" y="3418443"/>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A56CF901-3002-1054-FF4C-DE353D8E7FEA}"/>
              </a:ext>
            </a:extLst>
          </p:cNvPr>
          <p:cNvSpPr/>
          <p:nvPr/>
        </p:nvSpPr>
        <p:spPr>
          <a:xfrm>
            <a:off x="8806335" y="2830614"/>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3AA5390D-A4C3-FD00-40D4-84FE3EE68809}"/>
              </a:ext>
            </a:extLst>
          </p:cNvPr>
          <p:cNvSpPr/>
          <p:nvPr/>
        </p:nvSpPr>
        <p:spPr>
          <a:xfrm>
            <a:off x="8805464" y="3766784"/>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3" name="Straight Connector 12">
            <a:extLst>
              <a:ext uri="{FF2B5EF4-FFF2-40B4-BE49-F238E27FC236}">
                <a16:creationId xmlns:a16="http://schemas.microsoft.com/office/drawing/2014/main" id="{36B80259-CD1F-CEA0-06CE-95C408D5B1A5}"/>
              </a:ext>
            </a:extLst>
          </p:cNvPr>
          <p:cNvCxnSpPr>
            <a:cxnSpLocks/>
          </p:cNvCxnSpPr>
          <p:nvPr/>
        </p:nvCxnSpPr>
        <p:spPr>
          <a:xfrm>
            <a:off x="8577735" y="3668814"/>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8679811" y="1611311"/>
            <a:ext cx="3457123" cy="4351338"/>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10" name="Rectangle 9">
            <a:extLst>
              <a:ext uri="{FF2B5EF4-FFF2-40B4-BE49-F238E27FC236}">
                <a16:creationId xmlns:a16="http://schemas.microsoft.com/office/drawing/2014/main" id="{FFBDE088-EB7C-69C7-EBEF-6A7D6A3818B6}"/>
              </a:ext>
            </a:extLst>
          </p:cNvPr>
          <p:cNvSpPr/>
          <p:nvPr/>
        </p:nvSpPr>
        <p:spPr>
          <a:xfrm>
            <a:off x="5806852" y="653142"/>
            <a:ext cx="1088571" cy="762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7</a:t>
            </a:r>
          </a:p>
        </p:txBody>
      </p:sp>
      <p:sp>
        <p:nvSpPr>
          <p:cNvPr id="11" name="Rectangle 10">
            <a:extLst>
              <a:ext uri="{FF2B5EF4-FFF2-40B4-BE49-F238E27FC236}">
                <a16:creationId xmlns:a16="http://schemas.microsoft.com/office/drawing/2014/main" id="{F8755FB3-0F80-4328-D4A0-6C0453CCF178}"/>
              </a:ext>
            </a:extLst>
          </p:cNvPr>
          <p:cNvSpPr/>
          <p:nvPr/>
        </p:nvSpPr>
        <p:spPr>
          <a:xfrm>
            <a:off x="7211110" y="87084"/>
            <a:ext cx="1132114" cy="6400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9</a:t>
            </a:r>
          </a:p>
        </p:txBody>
      </p:sp>
      <p:sp>
        <p:nvSpPr>
          <p:cNvPr id="12" name="Rectangle 11">
            <a:extLst>
              <a:ext uri="{FF2B5EF4-FFF2-40B4-BE49-F238E27FC236}">
                <a16:creationId xmlns:a16="http://schemas.microsoft.com/office/drawing/2014/main" id="{20BA9934-0D0B-629A-11E8-60C0EC388761}"/>
              </a:ext>
            </a:extLst>
          </p:cNvPr>
          <p:cNvSpPr/>
          <p:nvPr/>
        </p:nvSpPr>
        <p:spPr>
          <a:xfrm>
            <a:off x="7210239" y="892627"/>
            <a:ext cx="1133856" cy="6400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4</a:t>
            </a:r>
          </a:p>
        </p:txBody>
      </p:sp>
      <p:cxnSp>
        <p:nvCxnSpPr>
          <p:cNvPr id="13" name="Straight Connector 12">
            <a:extLst>
              <a:ext uri="{FF2B5EF4-FFF2-40B4-BE49-F238E27FC236}">
                <a16:creationId xmlns:a16="http://schemas.microsoft.com/office/drawing/2014/main" id="{1E26E22C-EE0C-4F41-B050-1A502DEF0535}"/>
              </a:ext>
            </a:extLst>
          </p:cNvPr>
          <p:cNvCxnSpPr>
            <a:cxnSpLocks/>
          </p:cNvCxnSpPr>
          <p:nvPr/>
        </p:nvCxnSpPr>
        <p:spPr>
          <a:xfrm>
            <a:off x="6982510" y="794657"/>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E8C1FAC2-B364-C6AA-50BA-13DA02DA0DBE}"/>
              </a:ext>
            </a:extLst>
          </p:cNvPr>
          <p:cNvSpPr/>
          <p:nvPr/>
        </p:nvSpPr>
        <p:spPr>
          <a:xfrm>
            <a:off x="5828623" y="2329543"/>
            <a:ext cx="1088571" cy="7620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79</a:t>
            </a:r>
          </a:p>
        </p:txBody>
      </p:sp>
      <p:sp>
        <p:nvSpPr>
          <p:cNvPr id="27" name="Rectangle 26">
            <a:extLst>
              <a:ext uri="{FF2B5EF4-FFF2-40B4-BE49-F238E27FC236}">
                <a16:creationId xmlns:a16="http://schemas.microsoft.com/office/drawing/2014/main" id="{C95F9A61-9020-A086-A946-43A83FB8C4C3}"/>
              </a:ext>
            </a:extLst>
          </p:cNvPr>
          <p:cNvSpPr/>
          <p:nvPr/>
        </p:nvSpPr>
        <p:spPr>
          <a:xfrm>
            <a:off x="7232881" y="1763485"/>
            <a:ext cx="1132114" cy="6400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4</a:t>
            </a:r>
          </a:p>
        </p:txBody>
      </p:sp>
      <p:sp>
        <p:nvSpPr>
          <p:cNvPr id="28" name="Rectangle 27">
            <a:extLst>
              <a:ext uri="{FF2B5EF4-FFF2-40B4-BE49-F238E27FC236}">
                <a16:creationId xmlns:a16="http://schemas.microsoft.com/office/drawing/2014/main" id="{D1A15BD4-3584-DA7B-E70E-13427F97E9E9}"/>
              </a:ext>
            </a:extLst>
          </p:cNvPr>
          <p:cNvSpPr/>
          <p:nvPr/>
        </p:nvSpPr>
        <p:spPr>
          <a:xfrm>
            <a:off x="7232010" y="2569028"/>
            <a:ext cx="1133856" cy="6400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10</a:t>
            </a:r>
          </a:p>
        </p:txBody>
      </p:sp>
      <p:cxnSp>
        <p:nvCxnSpPr>
          <p:cNvPr id="29" name="Straight Connector 28">
            <a:extLst>
              <a:ext uri="{FF2B5EF4-FFF2-40B4-BE49-F238E27FC236}">
                <a16:creationId xmlns:a16="http://schemas.microsoft.com/office/drawing/2014/main" id="{48C9AF40-6962-3305-A7BF-2FCC390FEE52}"/>
              </a:ext>
            </a:extLst>
          </p:cNvPr>
          <p:cNvCxnSpPr>
            <a:cxnSpLocks/>
          </p:cNvCxnSpPr>
          <p:nvPr/>
        </p:nvCxnSpPr>
        <p:spPr>
          <a:xfrm>
            <a:off x="7004281" y="2471058"/>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214F004A-814F-1DB0-F685-B4E9EED70284}"/>
              </a:ext>
            </a:extLst>
          </p:cNvPr>
          <p:cNvSpPr/>
          <p:nvPr/>
        </p:nvSpPr>
        <p:spPr>
          <a:xfrm>
            <a:off x="5850395" y="4114797"/>
            <a:ext cx="1088571" cy="762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79</a:t>
            </a:r>
          </a:p>
        </p:txBody>
      </p:sp>
      <p:sp>
        <p:nvSpPr>
          <p:cNvPr id="31" name="Rectangle 30">
            <a:extLst>
              <a:ext uri="{FF2B5EF4-FFF2-40B4-BE49-F238E27FC236}">
                <a16:creationId xmlns:a16="http://schemas.microsoft.com/office/drawing/2014/main" id="{FB14BB82-2555-65A9-8A9D-6D8D9024E219}"/>
              </a:ext>
            </a:extLst>
          </p:cNvPr>
          <p:cNvSpPr/>
          <p:nvPr/>
        </p:nvSpPr>
        <p:spPr>
          <a:xfrm>
            <a:off x="7254653" y="3548739"/>
            <a:ext cx="1132114" cy="64008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4</a:t>
            </a:r>
          </a:p>
        </p:txBody>
      </p:sp>
      <p:sp>
        <p:nvSpPr>
          <p:cNvPr id="32" name="Rectangle 31">
            <a:extLst>
              <a:ext uri="{FF2B5EF4-FFF2-40B4-BE49-F238E27FC236}">
                <a16:creationId xmlns:a16="http://schemas.microsoft.com/office/drawing/2014/main" id="{E7CE5439-E9EA-7A08-03DC-A87B2F4D46D2}"/>
              </a:ext>
            </a:extLst>
          </p:cNvPr>
          <p:cNvSpPr/>
          <p:nvPr/>
        </p:nvSpPr>
        <p:spPr>
          <a:xfrm>
            <a:off x="7253782" y="4354282"/>
            <a:ext cx="1133856" cy="64008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100</a:t>
            </a:r>
          </a:p>
        </p:txBody>
      </p:sp>
      <p:cxnSp>
        <p:nvCxnSpPr>
          <p:cNvPr id="33" name="Straight Connector 32">
            <a:extLst>
              <a:ext uri="{FF2B5EF4-FFF2-40B4-BE49-F238E27FC236}">
                <a16:creationId xmlns:a16="http://schemas.microsoft.com/office/drawing/2014/main" id="{163134C5-3BBE-59B3-174E-F9269A4E3319}"/>
              </a:ext>
            </a:extLst>
          </p:cNvPr>
          <p:cNvCxnSpPr>
            <a:cxnSpLocks/>
          </p:cNvCxnSpPr>
          <p:nvPr/>
        </p:nvCxnSpPr>
        <p:spPr>
          <a:xfrm>
            <a:off x="7026053" y="4256312"/>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5546DF19-3E75-F289-2D6D-369DE3786EF8}"/>
              </a:ext>
            </a:extLst>
          </p:cNvPr>
          <p:cNvSpPr/>
          <p:nvPr/>
        </p:nvSpPr>
        <p:spPr>
          <a:xfrm>
            <a:off x="5872167" y="5834742"/>
            <a:ext cx="1088571" cy="7620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70</a:t>
            </a:r>
          </a:p>
        </p:txBody>
      </p:sp>
      <p:sp>
        <p:nvSpPr>
          <p:cNvPr id="35" name="Rectangle 34">
            <a:extLst>
              <a:ext uri="{FF2B5EF4-FFF2-40B4-BE49-F238E27FC236}">
                <a16:creationId xmlns:a16="http://schemas.microsoft.com/office/drawing/2014/main" id="{92103CB3-A9F5-0DDC-4584-6454AB1A7CAE}"/>
              </a:ext>
            </a:extLst>
          </p:cNvPr>
          <p:cNvSpPr/>
          <p:nvPr/>
        </p:nvSpPr>
        <p:spPr>
          <a:xfrm>
            <a:off x="7276425" y="5268684"/>
            <a:ext cx="1132114" cy="6400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94</a:t>
            </a:r>
          </a:p>
        </p:txBody>
      </p:sp>
      <p:sp>
        <p:nvSpPr>
          <p:cNvPr id="36" name="Rectangle 35">
            <a:extLst>
              <a:ext uri="{FF2B5EF4-FFF2-40B4-BE49-F238E27FC236}">
                <a16:creationId xmlns:a16="http://schemas.microsoft.com/office/drawing/2014/main" id="{EC8A1D1F-E03B-7CFC-3A13-1D47E8D9DD47}"/>
              </a:ext>
            </a:extLst>
          </p:cNvPr>
          <p:cNvSpPr/>
          <p:nvPr/>
        </p:nvSpPr>
        <p:spPr>
          <a:xfrm>
            <a:off x="7275554" y="6074227"/>
            <a:ext cx="1133856" cy="6400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Century Gothic" panose="020B0502020202020204" pitchFamily="34" charset="0"/>
              </a:rPr>
              <a:t>100</a:t>
            </a:r>
          </a:p>
        </p:txBody>
      </p:sp>
      <p:cxnSp>
        <p:nvCxnSpPr>
          <p:cNvPr id="37" name="Straight Connector 36">
            <a:extLst>
              <a:ext uri="{FF2B5EF4-FFF2-40B4-BE49-F238E27FC236}">
                <a16:creationId xmlns:a16="http://schemas.microsoft.com/office/drawing/2014/main" id="{19F953DA-7DB7-3B72-5B9E-3D24F05D70DE}"/>
              </a:ext>
            </a:extLst>
          </p:cNvPr>
          <p:cNvCxnSpPr>
            <a:cxnSpLocks/>
          </p:cNvCxnSpPr>
          <p:nvPr/>
        </p:nvCxnSpPr>
        <p:spPr>
          <a:xfrm>
            <a:off x="7047825" y="5976257"/>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9A29FD0-4E37-2131-29E0-4B329E5443A8}"/>
              </a:ext>
            </a:extLst>
          </p:cNvPr>
          <p:cNvSpPr txBox="1"/>
          <p:nvPr/>
        </p:nvSpPr>
        <p:spPr>
          <a:xfrm>
            <a:off x="455825" y="1856827"/>
            <a:ext cx="4791684" cy="2954655"/>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sz="2000" dirty="0">
                <a:latin typeface="Verdana" panose="020B0604030504040204" pitchFamily="34" charset="0"/>
                <a:ea typeface="Verdana" panose="020B0604030504040204" pitchFamily="34" charset="0"/>
              </a:rPr>
              <a:t>Create a mixed number equivalent to the decimal.</a:t>
            </a: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14" name="Rectangle 13">
            <a:extLst>
              <a:ext uri="{FF2B5EF4-FFF2-40B4-BE49-F238E27FC236}">
                <a16:creationId xmlns:a16="http://schemas.microsoft.com/office/drawing/2014/main" id="{16E657ED-6371-4F2D-0009-4ECDEAA7DFD5}"/>
              </a:ext>
            </a:extLst>
          </p:cNvPr>
          <p:cNvSpPr/>
          <p:nvPr/>
        </p:nvSpPr>
        <p:spPr>
          <a:xfrm>
            <a:off x="1835508" y="3269443"/>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AE59C60E-D6E1-47D3-29CF-35D90D1A3447}"/>
              </a:ext>
            </a:extLst>
          </p:cNvPr>
          <p:cNvSpPr/>
          <p:nvPr/>
        </p:nvSpPr>
        <p:spPr>
          <a:xfrm>
            <a:off x="3239766" y="2681614"/>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CCACE593-8F75-03DF-9FA3-51CD6C84D994}"/>
              </a:ext>
            </a:extLst>
          </p:cNvPr>
          <p:cNvSpPr/>
          <p:nvPr/>
        </p:nvSpPr>
        <p:spPr>
          <a:xfrm>
            <a:off x="3238895" y="3617784"/>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7" name="Straight Connector 16">
            <a:extLst>
              <a:ext uri="{FF2B5EF4-FFF2-40B4-BE49-F238E27FC236}">
                <a16:creationId xmlns:a16="http://schemas.microsoft.com/office/drawing/2014/main" id="{821B2DF1-A2AE-6B16-225B-7430FC3A03DE}"/>
              </a:ext>
            </a:extLst>
          </p:cNvPr>
          <p:cNvCxnSpPr>
            <a:cxnSpLocks/>
          </p:cNvCxnSpPr>
          <p:nvPr/>
        </p:nvCxnSpPr>
        <p:spPr>
          <a:xfrm>
            <a:off x="3011166" y="3519814"/>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4935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3" y="3760654"/>
            <a:ext cx="2989559" cy="1396473"/>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a:t>
            </a:r>
            <a:r>
              <a:rPr lang="en-US" b="1" dirty="0">
                <a:solidFill>
                  <a:schemeClr val="tx1"/>
                </a:solidFill>
                <a:latin typeface="Century Gothic"/>
              </a:rPr>
              <a:t>the 4 moved to the tenths place</a:t>
            </a:r>
            <a:r>
              <a:rPr lang="en-US" dirty="0">
                <a:solidFill>
                  <a:schemeClr val="tx1"/>
                </a:solidFill>
                <a:latin typeface="Century Gothic"/>
              </a:rPr>
              <a:t>, how would 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4" y="1830647"/>
            <a:ext cx="2989558" cy="100584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a:t>
            </a:r>
            <a:r>
              <a:rPr lang="en-US">
                <a:solidFill>
                  <a:schemeClr val="tx1"/>
                </a:solidFill>
                <a:latin typeface="Century Gothic"/>
              </a:rPr>
              <a:t>with </a:t>
            </a:r>
            <a:r>
              <a:rPr lang="en-US" b="1">
                <a:solidFill>
                  <a:schemeClr val="tx1"/>
                </a:solidFill>
                <a:latin typeface="Century Gothic"/>
              </a:rPr>
              <a:t>money</a:t>
            </a:r>
            <a:r>
              <a:rPr lang="en-US">
                <a:solidFill>
                  <a:schemeClr val="tx1"/>
                </a:solidFill>
                <a:latin typeface="Century Gothic"/>
              </a:rPr>
              <a:t>?</a:t>
            </a:r>
            <a:endParaRPr lang="en-US" dirty="0">
              <a:solidFill>
                <a:schemeClr val="tx1"/>
              </a:solidFill>
              <a:latin typeface="Century Gothic"/>
            </a:endParaRPr>
          </a:p>
        </p:txBody>
      </p:sp>
      <p:sp>
        <p:nvSpPr>
          <p:cNvPr id="8" name="TextBox 7">
            <a:extLst>
              <a:ext uri="{FF2B5EF4-FFF2-40B4-BE49-F238E27FC236}">
                <a16:creationId xmlns:a16="http://schemas.microsoft.com/office/drawing/2014/main" id="{43AC0A22-26E2-51EC-B167-0258278D9361}"/>
              </a:ext>
            </a:extLst>
          </p:cNvPr>
          <p:cNvSpPr txBox="1"/>
          <p:nvPr/>
        </p:nvSpPr>
        <p:spPr>
          <a:xfrm>
            <a:off x="6096000" y="2083191"/>
            <a:ext cx="4791684" cy="2954655"/>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sz="2000" dirty="0">
                <a:latin typeface="Verdana" panose="020B0604030504040204" pitchFamily="34" charset="0"/>
                <a:ea typeface="Verdana" panose="020B0604030504040204" pitchFamily="34" charset="0"/>
              </a:rPr>
              <a:t>Create a mixed number equivalent to the decimal.</a:t>
            </a: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06FB5157-647A-287B-1958-10AB8C8C8E05}"/>
              </a:ext>
            </a:extLst>
          </p:cNvPr>
          <p:cNvSpPr/>
          <p:nvPr/>
        </p:nvSpPr>
        <p:spPr>
          <a:xfrm>
            <a:off x="7475683" y="3495807"/>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0A0DC4FF-084B-1E09-CD4A-4AE8D81DCC70}"/>
              </a:ext>
            </a:extLst>
          </p:cNvPr>
          <p:cNvSpPr/>
          <p:nvPr/>
        </p:nvSpPr>
        <p:spPr>
          <a:xfrm>
            <a:off x="8879941" y="2907978"/>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3FB25685-8875-0F74-45F0-FBA4C8BA9BD2}"/>
              </a:ext>
            </a:extLst>
          </p:cNvPr>
          <p:cNvSpPr/>
          <p:nvPr/>
        </p:nvSpPr>
        <p:spPr>
          <a:xfrm>
            <a:off x="8879070" y="3844148"/>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3" name="Straight Connector 12">
            <a:extLst>
              <a:ext uri="{FF2B5EF4-FFF2-40B4-BE49-F238E27FC236}">
                <a16:creationId xmlns:a16="http://schemas.microsoft.com/office/drawing/2014/main" id="{3A14B705-0417-A146-7FF9-43DF7E7BCCA9}"/>
              </a:ext>
            </a:extLst>
          </p:cNvPr>
          <p:cNvCxnSpPr>
            <a:cxnSpLocks/>
          </p:cNvCxnSpPr>
          <p:nvPr/>
        </p:nvCxnSpPr>
        <p:spPr>
          <a:xfrm>
            <a:off x="8651341" y="3746178"/>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33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098686-B96A-C649-AA87-EAC85619C705}"/>
              </a:ext>
            </a:extLst>
          </p:cNvPr>
          <p:cNvSpPr txBox="1">
            <a:spLocks/>
          </p:cNvSpPr>
          <p:nvPr/>
        </p:nvSpPr>
        <p:spPr>
          <a:xfrm>
            <a:off x="170370" y="69398"/>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odd one out</a:t>
            </a:r>
          </a:p>
        </p:txBody>
      </p:sp>
      <p:cxnSp>
        <p:nvCxnSpPr>
          <p:cNvPr id="6" name="Straight Connector 5">
            <a:extLst>
              <a:ext uri="{FF2B5EF4-FFF2-40B4-BE49-F238E27FC236}">
                <a16:creationId xmlns:a16="http://schemas.microsoft.com/office/drawing/2014/main" id="{63D9D039-ADDC-4AE6-3C9B-6BC40BFCFFEF}"/>
              </a:ext>
            </a:extLst>
          </p:cNvPr>
          <p:cNvCxnSpPr>
            <a:cxnSpLocks/>
          </p:cNvCxnSpPr>
          <p:nvPr/>
        </p:nvCxnSpPr>
        <p:spPr>
          <a:xfrm>
            <a:off x="6096000" y="621230"/>
            <a:ext cx="0" cy="5715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3D275F-8AD1-3BC8-6F80-0C881FC2C76C}"/>
              </a:ext>
            </a:extLst>
          </p:cNvPr>
          <p:cNvCxnSpPr>
            <a:cxnSpLocks/>
          </p:cNvCxnSpPr>
          <p:nvPr/>
        </p:nvCxnSpPr>
        <p:spPr>
          <a:xfrm flipH="1">
            <a:off x="990600" y="3429000"/>
            <a:ext cx="10210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A398536-1863-78F4-DA86-61BFC2FFC516}"/>
              </a:ext>
            </a:extLst>
          </p:cNvPr>
          <p:cNvSpPr txBox="1"/>
          <p:nvPr/>
        </p:nvSpPr>
        <p:spPr>
          <a:xfrm>
            <a:off x="1471960" y="3651448"/>
            <a:ext cx="4344075" cy="2631490"/>
          </a:xfrm>
          <a:prstGeom prst="rect">
            <a:avLst/>
          </a:prstGeom>
          <a:noFill/>
          <a:ln w="28575">
            <a:solidFill>
              <a:schemeClr val="bg1">
                <a:lumMod val="75000"/>
              </a:schemeClr>
            </a:solidFill>
            <a:prstDash val="dash"/>
          </a:ln>
        </p:spPr>
        <p:txBody>
          <a:bodyPr wrap="square" tIns="91440" rIns="91440" rtlCol="0">
            <a:spAutoFit/>
          </a:bodyPr>
          <a:lstStyle/>
          <a:p>
            <a:r>
              <a:rPr lang="en-US" sz="1700" dirty="0">
                <a:latin typeface="Verdana" panose="020B0604030504040204" pitchFamily="34" charset="0"/>
                <a:ea typeface="Verdana" panose="020B0604030504040204" pitchFamily="34" charset="0"/>
              </a:rPr>
              <a:t>Create a mixed number that represents 76.9. Move the correct answer to each box. Not all answers will be used.</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76.9=</a:t>
            </a:r>
          </a:p>
          <a:p>
            <a:endParaRPr lang="en-US" dirty="0">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BFBEFB97-5392-9AE1-46C3-3FC4146CE3E5}"/>
              </a:ext>
            </a:extLst>
          </p:cNvPr>
          <p:cNvSpPr txBox="1"/>
          <p:nvPr/>
        </p:nvSpPr>
        <p:spPr>
          <a:xfrm>
            <a:off x="6428080" y="661013"/>
            <a:ext cx="4544695" cy="2631490"/>
          </a:xfrm>
          <a:prstGeom prst="rect">
            <a:avLst/>
          </a:prstGeom>
          <a:noFill/>
          <a:ln w="28575">
            <a:solidFill>
              <a:schemeClr val="bg1">
                <a:lumMod val="75000"/>
              </a:schemeClr>
            </a:solidFill>
            <a:prstDash val="dash"/>
          </a:ln>
        </p:spPr>
        <p:txBody>
          <a:bodyPr wrap="square" tIns="91440" rtlCol="0">
            <a:spAutoFit/>
          </a:bodyPr>
          <a:lstStyle/>
          <a:p>
            <a:r>
              <a:rPr lang="en-US" dirty="0">
                <a:latin typeface="Verdana" panose="020B0604030504040204" pitchFamily="34" charset="0"/>
                <a:ea typeface="Verdana" panose="020B0604030504040204" pitchFamily="34" charset="0"/>
              </a:rPr>
              <a:t>Which equality statement is true?</a:t>
            </a:r>
          </a:p>
          <a:p>
            <a:endParaRPr lang="en-US" dirty="0">
              <a:latin typeface="Verdana" panose="020B0604030504040204" pitchFamily="34" charset="0"/>
              <a:ea typeface="Verdana" panose="020B0604030504040204" pitchFamily="34" charset="0"/>
            </a:endParaRPr>
          </a:p>
          <a:p>
            <a:pPr marL="365760" indent="-365760"/>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2.50 = </a:t>
            </a:r>
          </a:p>
          <a:p>
            <a:pPr marL="365760" indent="-365760"/>
            <a:endParaRPr lang="en-US" dirty="0">
              <a:latin typeface="Verdana" panose="020B0604030504040204" pitchFamily="34" charset="0"/>
              <a:ea typeface="Verdana" panose="020B0604030504040204" pitchFamily="34" charset="0"/>
            </a:endParaRPr>
          </a:p>
          <a:p>
            <a:pPr marL="365760" indent="-365760"/>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2.05 = </a:t>
            </a:r>
          </a:p>
          <a:p>
            <a:pPr marL="365760" indent="-365760"/>
            <a:endParaRPr lang="en-US" dirty="0">
              <a:latin typeface="Verdana" panose="020B0604030504040204" pitchFamily="34" charset="0"/>
              <a:ea typeface="Verdana" panose="020B0604030504040204" pitchFamily="34" charset="0"/>
            </a:endParaRPr>
          </a:p>
          <a:p>
            <a:pPr marL="365760" indent="-365760"/>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2.05 =</a:t>
            </a:r>
          </a:p>
          <a:p>
            <a:pPr marL="365760" indent="-365760"/>
            <a:endParaRPr lang="en-US" dirty="0">
              <a:latin typeface="Verdana" panose="020B0604030504040204" pitchFamily="34" charset="0"/>
              <a:ea typeface="Verdana" panose="020B0604030504040204" pitchFamily="34" charset="0"/>
            </a:endParaRPr>
          </a:p>
          <a:p>
            <a:pPr marL="365760" indent="-365760"/>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2.50 =</a:t>
            </a:r>
          </a:p>
        </p:txBody>
      </p:sp>
      <p:sp>
        <p:nvSpPr>
          <p:cNvPr id="11" name="TextBox 10">
            <a:extLst>
              <a:ext uri="{FF2B5EF4-FFF2-40B4-BE49-F238E27FC236}">
                <a16:creationId xmlns:a16="http://schemas.microsoft.com/office/drawing/2014/main" id="{D98E42D7-C567-BDF2-5C46-745253B824F0}"/>
              </a:ext>
            </a:extLst>
          </p:cNvPr>
          <p:cNvSpPr txBox="1"/>
          <p:nvPr/>
        </p:nvSpPr>
        <p:spPr>
          <a:xfrm>
            <a:off x="6428080" y="3651448"/>
            <a:ext cx="4544697" cy="2621615"/>
          </a:xfrm>
          <a:prstGeom prst="rect">
            <a:avLst/>
          </a:prstGeom>
          <a:noFill/>
          <a:ln w="28575">
            <a:solidFill>
              <a:schemeClr val="bg1">
                <a:lumMod val="75000"/>
              </a:schemeClr>
            </a:solidFill>
            <a:prstDash val="dash"/>
          </a:ln>
        </p:spPr>
        <p:txBody>
          <a:bodyPr wrap="square" lIns="182880" tIns="91440" rIns="91440" bIns="91440" rtlCol="0">
            <a:spAutoFit/>
          </a:bodyPr>
          <a:lstStyle/>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Which decimal is equivalent to       ?</a:t>
            </a:r>
          </a:p>
          <a:p>
            <a:endParaRPr lang="en-US" dirty="0">
              <a:latin typeface="Verdana" panose="020B0604030504040204" pitchFamily="34" charset="0"/>
              <a:ea typeface="Verdana" panose="020B0604030504040204" pitchFamily="34" charset="0"/>
            </a:endParaRPr>
          </a:p>
          <a:p>
            <a:pPr marL="365760" indent="-365760">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0.087</a:t>
            </a:r>
          </a:p>
          <a:p>
            <a:pPr marL="365760" indent="-365760">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0.87</a:t>
            </a:r>
          </a:p>
          <a:p>
            <a:pPr marL="365760" indent="-365760">
              <a:lnSpc>
                <a:spcPct val="150000"/>
              </a:lnSpc>
            </a:pP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8.7</a:t>
            </a:r>
          </a:p>
          <a:p>
            <a:pPr marL="365760" indent="-365760">
              <a:lnSpc>
                <a:spcPct val="150000"/>
              </a:lnSpc>
            </a:pP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7.100</a:t>
            </a:r>
          </a:p>
        </p:txBody>
      </p:sp>
      <p:sp>
        <p:nvSpPr>
          <p:cNvPr id="14" name="TextBox 13">
            <a:extLst>
              <a:ext uri="{FF2B5EF4-FFF2-40B4-BE49-F238E27FC236}">
                <a16:creationId xmlns:a16="http://schemas.microsoft.com/office/drawing/2014/main" id="{BF469F20-6ECA-E997-F9C9-138577F354AF}"/>
              </a:ext>
            </a:extLst>
          </p:cNvPr>
          <p:cNvSpPr txBox="1"/>
          <p:nvPr/>
        </p:nvSpPr>
        <p:spPr>
          <a:xfrm>
            <a:off x="1458961" y="737014"/>
            <a:ext cx="4357074" cy="2400657"/>
          </a:xfrm>
          <a:prstGeom prst="rect">
            <a:avLst/>
          </a:prstGeom>
          <a:noFill/>
          <a:ln w="28575">
            <a:solidFill>
              <a:schemeClr val="bg1">
                <a:lumMod val="75000"/>
              </a:schemeClr>
            </a:solidFill>
            <a:prstDash val="dash"/>
          </a:ln>
        </p:spPr>
        <p:txBody>
          <a:bodyPr wrap="square" tIns="91440" bIns="91440" rtlCol="0">
            <a:spAutoFit/>
          </a:bodyPr>
          <a:lstStyle/>
          <a:p>
            <a:r>
              <a:rPr lang="en-US" dirty="0">
                <a:latin typeface="Verdana" panose="020B0604030504040204" pitchFamily="34" charset="0"/>
                <a:ea typeface="Verdana" panose="020B0604030504040204" pitchFamily="34" charset="0"/>
              </a:rPr>
              <a:t>Create a mixed number equivalent to the decimal.</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79.04 =</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11F86C84-60A9-FF71-6A40-30861A33B00D}"/>
              </a:ext>
            </a:extLst>
          </p:cNvPr>
          <p:cNvSpPr/>
          <p:nvPr/>
        </p:nvSpPr>
        <p:spPr>
          <a:xfrm>
            <a:off x="2576957" y="1908152"/>
            <a:ext cx="861379" cy="60959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sp>
        <p:nvSpPr>
          <p:cNvPr id="16" name="Rectangle 15">
            <a:extLst>
              <a:ext uri="{FF2B5EF4-FFF2-40B4-BE49-F238E27FC236}">
                <a16:creationId xmlns:a16="http://schemas.microsoft.com/office/drawing/2014/main" id="{F73C34F1-896D-6F05-5454-A94B58ED26EB}"/>
              </a:ext>
            </a:extLst>
          </p:cNvPr>
          <p:cNvSpPr/>
          <p:nvPr/>
        </p:nvSpPr>
        <p:spPr>
          <a:xfrm>
            <a:off x="3676416" y="1690435"/>
            <a:ext cx="731520" cy="457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cxnSp>
        <p:nvCxnSpPr>
          <p:cNvPr id="18" name="Straight Connector 17">
            <a:extLst>
              <a:ext uri="{FF2B5EF4-FFF2-40B4-BE49-F238E27FC236}">
                <a16:creationId xmlns:a16="http://schemas.microsoft.com/office/drawing/2014/main" id="{98392F3A-922C-DFB6-FA71-8C4FCA55C0BA}"/>
              </a:ext>
            </a:extLst>
          </p:cNvPr>
          <p:cNvCxnSpPr>
            <a:cxnSpLocks/>
          </p:cNvCxnSpPr>
          <p:nvPr/>
        </p:nvCxnSpPr>
        <p:spPr>
          <a:xfrm>
            <a:off x="3556670" y="2202063"/>
            <a:ext cx="957943"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5068F0A4-42DA-82EA-DEC4-C8049CC9B14D}"/>
              </a:ext>
            </a:extLst>
          </p:cNvPr>
          <p:cNvSpPr/>
          <p:nvPr/>
        </p:nvSpPr>
        <p:spPr>
          <a:xfrm>
            <a:off x="3676415" y="2278266"/>
            <a:ext cx="731520" cy="457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sp>
        <p:nvSpPr>
          <p:cNvPr id="23" name="TextBox 22">
            <a:extLst>
              <a:ext uri="{FF2B5EF4-FFF2-40B4-BE49-F238E27FC236}">
                <a16:creationId xmlns:a16="http://schemas.microsoft.com/office/drawing/2014/main" id="{7A2ECC9F-317D-AD4E-D27C-68A5E79B3BDA}"/>
              </a:ext>
            </a:extLst>
          </p:cNvPr>
          <p:cNvSpPr txBox="1"/>
          <p:nvPr/>
        </p:nvSpPr>
        <p:spPr>
          <a:xfrm>
            <a:off x="7577381" y="1054242"/>
            <a:ext cx="631371" cy="646331"/>
          </a:xfrm>
          <a:prstGeom prst="rect">
            <a:avLst/>
          </a:prstGeom>
          <a:noFill/>
        </p:spPr>
        <p:txBody>
          <a:bodyPr wrap="square" rtlCol="0">
            <a:spAutoFit/>
          </a:bodyPr>
          <a:lstStyle/>
          <a:p>
            <a:pPr algn="ctr"/>
            <a:r>
              <a:rPr lang="en-US" u="sng" dirty="0">
                <a:latin typeface="Century Gothic" panose="020B0502020202020204" pitchFamily="34" charset="0"/>
              </a:rPr>
              <a:t>250</a:t>
            </a:r>
          </a:p>
          <a:p>
            <a:pPr algn="ctr"/>
            <a:r>
              <a:rPr lang="en-US" dirty="0">
                <a:latin typeface="Century Gothic" panose="020B0502020202020204" pitchFamily="34" charset="0"/>
              </a:rPr>
              <a:t>10</a:t>
            </a:r>
          </a:p>
        </p:txBody>
      </p:sp>
      <p:sp>
        <p:nvSpPr>
          <p:cNvPr id="24" name="TextBox 23">
            <a:extLst>
              <a:ext uri="{FF2B5EF4-FFF2-40B4-BE49-F238E27FC236}">
                <a16:creationId xmlns:a16="http://schemas.microsoft.com/office/drawing/2014/main" id="{3813F085-5528-B863-82CA-D96210930037}"/>
              </a:ext>
            </a:extLst>
          </p:cNvPr>
          <p:cNvSpPr txBox="1"/>
          <p:nvPr/>
        </p:nvSpPr>
        <p:spPr>
          <a:xfrm>
            <a:off x="7573917" y="1591106"/>
            <a:ext cx="631371" cy="646331"/>
          </a:xfrm>
          <a:prstGeom prst="rect">
            <a:avLst/>
          </a:prstGeom>
          <a:noFill/>
        </p:spPr>
        <p:txBody>
          <a:bodyPr wrap="square" rtlCol="0">
            <a:spAutoFit/>
          </a:bodyPr>
          <a:lstStyle/>
          <a:p>
            <a:pPr algn="ctr"/>
            <a:r>
              <a:rPr lang="en-US" u="sng" dirty="0">
                <a:latin typeface="Century Gothic" panose="020B0502020202020204" pitchFamily="34" charset="0"/>
              </a:rPr>
              <a:t>205</a:t>
            </a:r>
          </a:p>
          <a:p>
            <a:pPr algn="ctr"/>
            <a:r>
              <a:rPr lang="en-US" dirty="0">
                <a:latin typeface="Century Gothic" panose="020B0502020202020204" pitchFamily="34" charset="0"/>
              </a:rPr>
              <a:t>100</a:t>
            </a:r>
          </a:p>
        </p:txBody>
      </p:sp>
      <p:sp>
        <p:nvSpPr>
          <p:cNvPr id="25" name="TextBox 24">
            <a:extLst>
              <a:ext uri="{FF2B5EF4-FFF2-40B4-BE49-F238E27FC236}">
                <a16:creationId xmlns:a16="http://schemas.microsoft.com/office/drawing/2014/main" id="{B3D980C0-C604-8E52-EF4E-E77B68B2536F}"/>
              </a:ext>
            </a:extLst>
          </p:cNvPr>
          <p:cNvSpPr txBox="1"/>
          <p:nvPr/>
        </p:nvSpPr>
        <p:spPr>
          <a:xfrm>
            <a:off x="7570453" y="2127970"/>
            <a:ext cx="631371" cy="646331"/>
          </a:xfrm>
          <a:prstGeom prst="rect">
            <a:avLst/>
          </a:prstGeom>
          <a:noFill/>
        </p:spPr>
        <p:txBody>
          <a:bodyPr wrap="square" rtlCol="0">
            <a:spAutoFit/>
          </a:bodyPr>
          <a:lstStyle/>
          <a:p>
            <a:pPr algn="ctr"/>
            <a:r>
              <a:rPr lang="en-US" u="sng" dirty="0">
                <a:latin typeface="Century Gothic" panose="020B0502020202020204" pitchFamily="34" charset="0"/>
              </a:rPr>
              <a:t>25</a:t>
            </a:r>
          </a:p>
          <a:p>
            <a:pPr algn="ctr"/>
            <a:r>
              <a:rPr lang="en-US" dirty="0">
                <a:latin typeface="Century Gothic" panose="020B0502020202020204" pitchFamily="34" charset="0"/>
              </a:rPr>
              <a:t>10</a:t>
            </a:r>
          </a:p>
        </p:txBody>
      </p:sp>
      <p:sp>
        <p:nvSpPr>
          <p:cNvPr id="26" name="TextBox 25">
            <a:extLst>
              <a:ext uri="{FF2B5EF4-FFF2-40B4-BE49-F238E27FC236}">
                <a16:creationId xmlns:a16="http://schemas.microsoft.com/office/drawing/2014/main" id="{D448A69E-963D-14E8-C6F2-1F6BD4D0EB62}"/>
              </a:ext>
            </a:extLst>
          </p:cNvPr>
          <p:cNvSpPr txBox="1"/>
          <p:nvPr/>
        </p:nvSpPr>
        <p:spPr>
          <a:xfrm>
            <a:off x="7587771" y="2664834"/>
            <a:ext cx="631371" cy="646331"/>
          </a:xfrm>
          <a:prstGeom prst="rect">
            <a:avLst/>
          </a:prstGeom>
          <a:noFill/>
        </p:spPr>
        <p:txBody>
          <a:bodyPr wrap="square" rtlCol="0">
            <a:spAutoFit/>
          </a:bodyPr>
          <a:lstStyle/>
          <a:p>
            <a:pPr algn="ctr"/>
            <a:r>
              <a:rPr lang="en-US" u="sng" dirty="0">
                <a:latin typeface="Century Gothic" panose="020B0502020202020204" pitchFamily="34" charset="0"/>
              </a:rPr>
              <a:t>25</a:t>
            </a:r>
          </a:p>
          <a:p>
            <a:pPr algn="ctr"/>
            <a:r>
              <a:rPr lang="en-US" dirty="0">
                <a:latin typeface="Century Gothic" panose="020B0502020202020204" pitchFamily="34" charset="0"/>
              </a:rPr>
              <a:t>100</a:t>
            </a:r>
          </a:p>
        </p:txBody>
      </p:sp>
      <p:sp>
        <p:nvSpPr>
          <p:cNvPr id="27" name="Rectangle 26">
            <a:extLst>
              <a:ext uri="{FF2B5EF4-FFF2-40B4-BE49-F238E27FC236}">
                <a16:creationId xmlns:a16="http://schemas.microsoft.com/office/drawing/2014/main" id="{0E458B45-2941-1C37-36AC-59F99EEB211A}"/>
              </a:ext>
            </a:extLst>
          </p:cNvPr>
          <p:cNvSpPr/>
          <p:nvPr/>
        </p:nvSpPr>
        <p:spPr>
          <a:xfrm>
            <a:off x="2432699" y="5452116"/>
            <a:ext cx="861379" cy="60959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cxnSp>
        <p:nvCxnSpPr>
          <p:cNvPr id="29" name="Straight Connector 28">
            <a:extLst>
              <a:ext uri="{FF2B5EF4-FFF2-40B4-BE49-F238E27FC236}">
                <a16:creationId xmlns:a16="http://schemas.microsoft.com/office/drawing/2014/main" id="{B5E5AC17-E655-B530-4FD3-25F349A2FA34}"/>
              </a:ext>
            </a:extLst>
          </p:cNvPr>
          <p:cNvCxnSpPr>
            <a:cxnSpLocks/>
          </p:cNvCxnSpPr>
          <p:nvPr/>
        </p:nvCxnSpPr>
        <p:spPr>
          <a:xfrm>
            <a:off x="3385457" y="5771157"/>
            <a:ext cx="957943"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1E21B7B2-4D55-EA36-5E35-E1757151B419}"/>
              </a:ext>
            </a:extLst>
          </p:cNvPr>
          <p:cNvSpPr/>
          <p:nvPr/>
        </p:nvSpPr>
        <p:spPr>
          <a:xfrm>
            <a:off x="3505202" y="5841914"/>
            <a:ext cx="685798"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sp>
        <p:nvSpPr>
          <p:cNvPr id="31" name="Rectangle 30">
            <a:extLst>
              <a:ext uri="{FF2B5EF4-FFF2-40B4-BE49-F238E27FC236}">
                <a16:creationId xmlns:a16="http://schemas.microsoft.com/office/drawing/2014/main" id="{BAAFE6E1-3B30-2FEA-EBB6-5B78A0A7EA79}"/>
              </a:ext>
            </a:extLst>
          </p:cNvPr>
          <p:cNvSpPr/>
          <p:nvPr/>
        </p:nvSpPr>
        <p:spPr>
          <a:xfrm>
            <a:off x="3498981" y="5369163"/>
            <a:ext cx="685798"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endParaRPr>
          </a:p>
        </p:txBody>
      </p:sp>
      <p:sp>
        <p:nvSpPr>
          <p:cNvPr id="32" name="Rectangle 31">
            <a:extLst>
              <a:ext uri="{FF2B5EF4-FFF2-40B4-BE49-F238E27FC236}">
                <a16:creationId xmlns:a16="http://schemas.microsoft.com/office/drawing/2014/main" id="{A0ECD1F7-4E30-0D2E-D833-F8CF1B868E48}"/>
              </a:ext>
            </a:extLst>
          </p:cNvPr>
          <p:cNvSpPr/>
          <p:nvPr/>
        </p:nvSpPr>
        <p:spPr>
          <a:xfrm>
            <a:off x="1729276" y="4904915"/>
            <a:ext cx="388774"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76</a:t>
            </a:r>
          </a:p>
        </p:txBody>
      </p:sp>
      <p:sp>
        <p:nvSpPr>
          <p:cNvPr id="33" name="Rectangle 32">
            <a:extLst>
              <a:ext uri="{FF2B5EF4-FFF2-40B4-BE49-F238E27FC236}">
                <a16:creationId xmlns:a16="http://schemas.microsoft.com/office/drawing/2014/main" id="{5D46B843-6072-07B8-A165-35A5F1554826}"/>
              </a:ext>
            </a:extLst>
          </p:cNvPr>
          <p:cNvSpPr/>
          <p:nvPr/>
        </p:nvSpPr>
        <p:spPr>
          <a:xfrm>
            <a:off x="2140988" y="4904915"/>
            <a:ext cx="478970"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760</a:t>
            </a:r>
          </a:p>
        </p:txBody>
      </p:sp>
      <p:sp>
        <p:nvSpPr>
          <p:cNvPr id="34" name="Rectangle 33">
            <a:extLst>
              <a:ext uri="{FF2B5EF4-FFF2-40B4-BE49-F238E27FC236}">
                <a16:creationId xmlns:a16="http://schemas.microsoft.com/office/drawing/2014/main" id="{88A70812-0F4F-2EDD-9D08-7285E442D5F8}"/>
              </a:ext>
            </a:extLst>
          </p:cNvPr>
          <p:cNvSpPr/>
          <p:nvPr/>
        </p:nvSpPr>
        <p:spPr>
          <a:xfrm>
            <a:off x="2642896" y="4904915"/>
            <a:ext cx="478970"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769</a:t>
            </a:r>
          </a:p>
        </p:txBody>
      </p:sp>
      <p:sp>
        <p:nvSpPr>
          <p:cNvPr id="35" name="Rectangle 34">
            <a:extLst>
              <a:ext uri="{FF2B5EF4-FFF2-40B4-BE49-F238E27FC236}">
                <a16:creationId xmlns:a16="http://schemas.microsoft.com/office/drawing/2014/main" id="{74994CDE-457B-BF89-0FE9-1611A9B1FFB5}"/>
              </a:ext>
            </a:extLst>
          </p:cNvPr>
          <p:cNvSpPr/>
          <p:nvPr/>
        </p:nvSpPr>
        <p:spPr>
          <a:xfrm>
            <a:off x="3144804" y="4904915"/>
            <a:ext cx="270587"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9</a:t>
            </a:r>
          </a:p>
        </p:txBody>
      </p:sp>
      <p:sp>
        <p:nvSpPr>
          <p:cNvPr id="36" name="Rectangle 35">
            <a:extLst>
              <a:ext uri="{FF2B5EF4-FFF2-40B4-BE49-F238E27FC236}">
                <a16:creationId xmlns:a16="http://schemas.microsoft.com/office/drawing/2014/main" id="{E0520C43-BE7F-556B-6BEF-8CD7C5C9F8F6}"/>
              </a:ext>
            </a:extLst>
          </p:cNvPr>
          <p:cNvSpPr/>
          <p:nvPr/>
        </p:nvSpPr>
        <p:spPr>
          <a:xfrm>
            <a:off x="3438329" y="4904915"/>
            <a:ext cx="416767"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90</a:t>
            </a:r>
          </a:p>
        </p:txBody>
      </p:sp>
      <p:sp>
        <p:nvSpPr>
          <p:cNvPr id="37" name="Rectangle 36">
            <a:extLst>
              <a:ext uri="{FF2B5EF4-FFF2-40B4-BE49-F238E27FC236}">
                <a16:creationId xmlns:a16="http://schemas.microsoft.com/office/drawing/2014/main" id="{F7EA4D90-BAF8-4845-551D-0B58F77A3831}"/>
              </a:ext>
            </a:extLst>
          </p:cNvPr>
          <p:cNvSpPr/>
          <p:nvPr/>
        </p:nvSpPr>
        <p:spPr>
          <a:xfrm>
            <a:off x="3878034" y="4904915"/>
            <a:ext cx="506964"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900</a:t>
            </a:r>
          </a:p>
        </p:txBody>
      </p:sp>
      <p:sp>
        <p:nvSpPr>
          <p:cNvPr id="38" name="Rectangle 37">
            <a:extLst>
              <a:ext uri="{FF2B5EF4-FFF2-40B4-BE49-F238E27FC236}">
                <a16:creationId xmlns:a16="http://schemas.microsoft.com/office/drawing/2014/main" id="{A7323491-0296-11F2-DF44-EA82022589CF}"/>
              </a:ext>
            </a:extLst>
          </p:cNvPr>
          <p:cNvSpPr/>
          <p:nvPr/>
        </p:nvSpPr>
        <p:spPr>
          <a:xfrm>
            <a:off x="4407936" y="4904915"/>
            <a:ext cx="270587"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1</a:t>
            </a:r>
          </a:p>
        </p:txBody>
      </p:sp>
      <p:sp>
        <p:nvSpPr>
          <p:cNvPr id="39" name="Rectangle 38">
            <a:extLst>
              <a:ext uri="{FF2B5EF4-FFF2-40B4-BE49-F238E27FC236}">
                <a16:creationId xmlns:a16="http://schemas.microsoft.com/office/drawing/2014/main" id="{F846CCDF-BB01-D77E-56D6-8D88A8DBA5B2}"/>
              </a:ext>
            </a:extLst>
          </p:cNvPr>
          <p:cNvSpPr/>
          <p:nvPr/>
        </p:nvSpPr>
        <p:spPr>
          <a:xfrm>
            <a:off x="4701461" y="4904915"/>
            <a:ext cx="388774"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10</a:t>
            </a:r>
          </a:p>
        </p:txBody>
      </p:sp>
      <p:sp>
        <p:nvSpPr>
          <p:cNvPr id="40" name="Rectangle 39">
            <a:extLst>
              <a:ext uri="{FF2B5EF4-FFF2-40B4-BE49-F238E27FC236}">
                <a16:creationId xmlns:a16="http://schemas.microsoft.com/office/drawing/2014/main" id="{B3E2413E-3F7F-41A0-55AE-1E1BC16F71CB}"/>
              </a:ext>
            </a:extLst>
          </p:cNvPr>
          <p:cNvSpPr/>
          <p:nvPr/>
        </p:nvSpPr>
        <p:spPr>
          <a:xfrm>
            <a:off x="5113175" y="4904915"/>
            <a:ext cx="506964" cy="3302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rPr>
              <a:t>100</a:t>
            </a:r>
          </a:p>
        </p:txBody>
      </p:sp>
      <p:sp>
        <p:nvSpPr>
          <p:cNvPr id="2" name="TextBox 1">
            <a:extLst>
              <a:ext uri="{FF2B5EF4-FFF2-40B4-BE49-F238E27FC236}">
                <a16:creationId xmlns:a16="http://schemas.microsoft.com/office/drawing/2014/main" id="{8B17EC68-A8EC-65A1-C28A-3FB6E5A52F3A}"/>
              </a:ext>
            </a:extLst>
          </p:cNvPr>
          <p:cNvSpPr txBox="1"/>
          <p:nvPr/>
        </p:nvSpPr>
        <p:spPr>
          <a:xfrm>
            <a:off x="10061445" y="3801894"/>
            <a:ext cx="631371" cy="646331"/>
          </a:xfrm>
          <a:prstGeom prst="rect">
            <a:avLst/>
          </a:prstGeom>
          <a:noFill/>
        </p:spPr>
        <p:txBody>
          <a:bodyPr wrap="square" rtlCol="0">
            <a:spAutoFit/>
          </a:bodyPr>
          <a:lstStyle/>
          <a:p>
            <a:pPr algn="ctr"/>
            <a:r>
              <a:rPr lang="en-US" u="sng" dirty="0">
                <a:latin typeface="Century Gothic" panose="020B0502020202020204" pitchFamily="34" charset="0"/>
              </a:rPr>
              <a:t>87</a:t>
            </a:r>
          </a:p>
          <a:p>
            <a:pPr algn="ctr"/>
            <a:r>
              <a:rPr lang="en-US" dirty="0">
                <a:latin typeface="Century Gothic" panose="020B0502020202020204" pitchFamily="34" charset="0"/>
              </a:rPr>
              <a:t>100</a:t>
            </a:r>
          </a:p>
        </p:txBody>
      </p:sp>
    </p:spTree>
    <p:extLst>
      <p:ext uri="{BB962C8B-B14F-4D97-AF65-F5344CB8AC3E}">
        <p14:creationId xmlns:p14="http://schemas.microsoft.com/office/powerpoint/2010/main" val="2936408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62913" y="1393378"/>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entury Gothic"/>
              </a:rPr>
              <a:t>what </a:t>
            </a:r>
            <a:r>
              <a:rPr lang="en-US" dirty="0">
                <a:solidFill>
                  <a:schemeClr val="tx1"/>
                </a:solidFill>
                <a:latin typeface="Century Gothic"/>
              </a:rPr>
              <a:t>did you learn?</a:t>
            </a:r>
            <a:endParaRPr lang="en-US" dirty="0">
              <a:solidFill>
                <a:schemeClr val="tx1"/>
              </a:solidFill>
              <a:latin typeface="Century Gothic" panose="020B0502020202020204" pitchFamily="34" charset="0"/>
            </a:endParaRP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4" y="3955704"/>
            <a:ext cx="2794686"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8" name="TextBox 6">
            <a:extLst>
              <a:ext uri="{FF2B5EF4-FFF2-40B4-BE49-F238E27FC236}">
                <a16:creationId xmlns:a16="http://schemas.microsoft.com/office/drawing/2014/main" id="{D1F5614D-BE02-517F-C575-AA67C79DED92}"/>
              </a:ext>
            </a:extLst>
          </p:cNvPr>
          <p:cNvSpPr txBox="1"/>
          <p:nvPr/>
        </p:nvSpPr>
        <p:spPr>
          <a:xfrm>
            <a:off x="862913" y="5159235"/>
            <a:ext cx="310440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explain </a:t>
            </a:r>
            <a:r>
              <a:rPr lang="en-US" dirty="0">
                <a:latin typeface="Calibri" panose="020F0502020204030204" pitchFamily="34" charset="0"/>
                <a:cs typeface="Calibri" panose="020F0502020204030204" pitchFamily="34" charset="0"/>
              </a:rPr>
              <a:t>why 4 tenths would be the incorrect fraction</a:t>
            </a:r>
            <a:endParaRPr lang="en-US" b="1" dirty="0">
              <a:latin typeface="Calibri" panose="020F0502020204030204" pitchFamily="34" charset="0"/>
              <a:cs typeface="Calibri" panose="020F0502020204030204" pitchFamily="34" charset="0"/>
            </a:endParaRPr>
          </a:p>
        </p:txBody>
      </p:sp>
      <p:sp>
        <p:nvSpPr>
          <p:cNvPr id="10" name="TextBox 7">
            <a:extLst>
              <a:ext uri="{FF2B5EF4-FFF2-40B4-BE49-F238E27FC236}">
                <a16:creationId xmlns:a16="http://schemas.microsoft.com/office/drawing/2014/main" id="{13A8BF26-995D-4494-BCB1-B54A0779AB15}"/>
              </a:ext>
            </a:extLst>
          </p:cNvPr>
          <p:cNvSpPr txBox="1"/>
          <p:nvPr/>
        </p:nvSpPr>
        <p:spPr>
          <a:xfrm>
            <a:off x="862913" y="2579130"/>
            <a:ext cx="2992948"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a:latin typeface="Calibri" panose="020F0502020204030204" pitchFamily="34" charset="0"/>
                <a:cs typeface="Calibri" panose="020F0502020204030204" pitchFamily="34" charset="0"/>
              </a:rPr>
              <a:t>what would a </a:t>
            </a:r>
            <a:r>
              <a:rPr lang="en-US" dirty="0">
                <a:latin typeface="Calibri" panose="020F0502020204030204" pitchFamily="34" charset="0"/>
                <a:cs typeface="Calibri" panose="020F0502020204030204" pitchFamily="34" charset="0"/>
              </a:rPr>
              <a:t>model of this </a:t>
            </a:r>
            <a:r>
              <a:rPr lang="en-US">
                <a:latin typeface="Calibri" panose="020F0502020204030204" pitchFamily="34" charset="0"/>
                <a:cs typeface="Calibri" panose="020F0502020204030204" pitchFamily="34" charset="0"/>
              </a:rPr>
              <a:t>fraction look like?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0BC5612-7B4C-82CF-D2B9-D787B696E8CA}"/>
              </a:ext>
            </a:extLst>
          </p:cNvPr>
          <p:cNvSpPr txBox="1"/>
          <p:nvPr/>
        </p:nvSpPr>
        <p:spPr>
          <a:xfrm>
            <a:off x="5940299" y="2173271"/>
            <a:ext cx="4791684" cy="2954655"/>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sz="2000" dirty="0">
                <a:latin typeface="Verdana" panose="020B0604030504040204" pitchFamily="34" charset="0"/>
                <a:ea typeface="Verdana" panose="020B0604030504040204" pitchFamily="34" charset="0"/>
              </a:rPr>
              <a:t>Create a mixed number equivalent to the decimal.</a:t>
            </a: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5475F737-CDEC-95A6-A20E-C0A78AD03C8D}"/>
              </a:ext>
            </a:extLst>
          </p:cNvPr>
          <p:cNvSpPr/>
          <p:nvPr/>
        </p:nvSpPr>
        <p:spPr>
          <a:xfrm>
            <a:off x="7319982" y="3585887"/>
            <a:ext cx="1088571" cy="762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Verdana" panose="020B0604030504040204" pitchFamily="34" charset="0"/>
                <a:ea typeface="Verdana" panose="020B0604030504040204" pitchFamily="34" charset="0"/>
              </a:rPr>
              <a:t>79</a:t>
            </a:r>
          </a:p>
        </p:txBody>
      </p:sp>
      <p:sp>
        <p:nvSpPr>
          <p:cNvPr id="17" name="Rectangle 16">
            <a:extLst>
              <a:ext uri="{FF2B5EF4-FFF2-40B4-BE49-F238E27FC236}">
                <a16:creationId xmlns:a16="http://schemas.microsoft.com/office/drawing/2014/main" id="{DA5B4D9E-6611-FB07-2EC4-360B3B33737E}"/>
              </a:ext>
            </a:extLst>
          </p:cNvPr>
          <p:cNvSpPr/>
          <p:nvPr/>
        </p:nvSpPr>
        <p:spPr>
          <a:xfrm>
            <a:off x="8724240" y="2998058"/>
            <a:ext cx="1132114" cy="762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Verdana" panose="020B0604030504040204" pitchFamily="34" charset="0"/>
                <a:ea typeface="Verdana" panose="020B0604030504040204" pitchFamily="34" charset="0"/>
              </a:rPr>
              <a:t>4</a:t>
            </a:r>
          </a:p>
        </p:txBody>
      </p:sp>
      <p:sp>
        <p:nvSpPr>
          <p:cNvPr id="18" name="Rectangle 17">
            <a:extLst>
              <a:ext uri="{FF2B5EF4-FFF2-40B4-BE49-F238E27FC236}">
                <a16:creationId xmlns:a16="http://schemas.microsoft.com/office/drawing/2014/main" id="{D2127C05-D51F-5DA6-B8C7-C2525AB057DB}"/>
              </a:ext>
            </a:extLst>
          </p:cNvPr>
          <p:cNvSpPr/>
          <p:nvPr/>
        </p:nvSpPr>
        <p:spPr>
          <a:xfrm>
            <a:off x="8723369" y="3934228"/>
            <a:ext cx="1133856" cy="762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Verdana" panose="020B0604030504040204" pitchFamily="34" charset="0"/>
                <a:ea typeface="Verdana" panose="020B0604030504040204" pitchFamily="34" charset="0"/>
              </a:rPr>
              <a:t>100</a:t>
            </a:r>
          </a:p>
        </p:txBody>
      </p:sp>
      <p:cxnSp>
        <p:nvCxnSpPr>
          <p:cNvPr id="19" name="Straight Connector 18">
            <a:extLst>
              <a:ext uri="{FF2B5EF4-FFF2-40B4-BE49-F238E27FC236}">
                <a16:creationId xmlns:a16="http://schemas.microsoft.com/office/drawing/2014/main" id="{19CF74C3-69CB-0A50-464D-B6FF10584CBD}"/>
              </a:ext>
            </a:extLst>
          </p:cNvPr>
          <p:cNvCxnSpPr>
            <a:cxnSpLocks/>
          </p:cNvCxnSpPr>
          <p:nvPr/>
        </p:nvCxnSpPr>
        <p:spPr>
          <a:xfrm>
            <a:off x="8495640" y="3836258"/>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92541" y="4755760"/>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5557" y="4755760"/>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sp>
        <p:nvSpPr>
          <p:cNvPr id="7" name="TextBox 6">
            <a:extLst>
              <a:ext uri="{FF2B5EF4-FFF2-40B4-BE49-F238E27FC236}">
                <a16:creationId xmlns:a16="http://schemas.microsoft.com/office/drawing/2014/main" id="{01C988E6-119F-3283-8E80-A74E82E13F9C}"/>
              </a:ext>
            </a:extLst>
          </p:cNvPr>
          <p:cNvSpPr txBox="1"/>
          <p:nvPr/>
        </p:nvSpPr>
        <p:spPr>
          <a:xfrm>
            <a:off x="6752617" y="1693568"/>
            <a:ext cx="4791684" cy="2954655"/>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sz="2000" dirty="0">
                <a:latin typeface="Verdana" panose="020B0604030504040204" pitchFamily="34" charset="0"/>
                <a:ea typeface="Verdana" panose="020B0604030504040204" pitchFamily="34" charset="0"/>
              </a:rPr>
              <a:t>Create a mixed number equivalent to the decimal.</a:t>
            </a: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9" name="Rectangle 8">
            <a:extLst>
              <a:ext uri="{FF2B5EF4-FFF2-40B4-BE49-F238E27FC236}">
                <a16:creationId xmlns:a16="http://schemas.microsoft.com/office/drawing/2014/main" id="{611404E3-9780-3A76-134C-998AB1973E8C}"/>
              </a:ext>
            </a:extLst>
          </p:cNvPr>
          <p:cNvSpPr/>
          <p:nvPr/>
        </p:nvSpPr>
        <p:spPr>
          <a:xfrm>
            <a:off x="8132300" y="3106184"/>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3297FB59-23A4-E174-57AA-E74A5DD4D0F8}"/>
              </a:ext>
            </a:extLst>
          </p:cNvPr>
          <p:cNvSpPr/>
          <p:nvPr/>
        </p:nvSpPr>
        <p:spPr>
          <a:xfrm>
            <a:off x="9536558" y="2518355"/>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BB470B98-ECA1-0180-143D-C5395FF83F76}"/>
              </a:ext>
            </a:extLst>
          </p:cNvPr>
          <p:cNvSpPr/>
          <p:nvPr/>
        </p:nvSpPr>
        <p:spPr>
          <a:xfrm>
            <a:off x="9535687" y="3454525"/>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4" name="Straight Connector 13">
            <a:extLst>
              <a:ext uri="{FF2B5EF4-FFF2-40B4-BE49-F238E27FC236}">
                <a16:creationId xmlns:a16="http://schemas.microsoft.com/office/drawing/2014/main" id="{F72799D3-EAF6-1C7E-0214-FCA67A8DF1DB}"/>
              </a:ext>
            </a:extLst>
          </p:cNvPr>
          <p:cNvCxnSpPr>
            <a:cxnSpLocks/>
          </p:cNvCxnSpPr>
          <p:nvPr/>
        </p:nvCxnSpPr>
        <p:spPr>
          <a:xfrm>
            <a:off x="9307958" y="3356555"/>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3" name="TextBox 2">
            <a:extLst>
              <a:ext uri="{FF2B5EF4-FFF2-40B4-BE49-F238E27FC236}">
                <a16:creationId xmlns:a16="http://schemas.microsoft.com/office/drawing/2014/main" id="{6DFB8E96-339C-FAB7-E323-2030F4C58B8F}"/>
              </a:ext>
            </a:extLst>
          </p:cNvPr>
          <p:cNvSpPr txBox="1"/>
          <p:nvPr/>
        </p:nvSpPr>
        <p:spPr>
          <a:xfrm>
            <a:off x="5715956" y="2259449"/>
            <a:ext cx="4642481" cy="2339102"/>
          </a:xfrm>
          <a:prstGeom prst="rect">
            <a:avLst/>
          </a:prstGeom>
          <a:noFill/>
          <a:ln w="28575">
            <a:solidFill>
              <a:schemeClr val="bg1">
                <a:lumMod val="75000"/>
              </a:schemeClr>
            </a:solidFill>
            <a:prstDash val="dash"/>
          </a:ln>
        </p:spPr>
        <p:txBody>
          <a:bodyPr wrap="square" lIns="182880" tIns="91440" rIns="91440" bIns="91440" rtlCol="0">
            <a:spAutoFit/>
          </a:bodyPr>
          <a:lstStyle/>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75A4FB43-A4FE-8BB5-091E-918C32A5111B}"/>
              </a:ext>
            </a:extLst>
          </p:cNvPr>
          <p:cNvSpPr/>
          <p:nvPr/>
        </p:nvSpPr>
        <p:spPr>
          <a:xfrm>
            <a:off x="7203615" y="3154613"/>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D1681CAF-5ADF-DC2B-B67C-37A924A99BE2}"/>
              </a:ext>
            </a:extLst>
          </p:cNvPr>
          <p:cNvSpPr/>
          <p:nvPr/>
        </p:nvSpPr>
        <p:spPr>
          <a:xfrm>
            <a:off x="8607873" y="2566784"/>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E8D7DB2D-AA6E-4B28-B900-C95CEED2EF92}"/>
              </a:ext>
            </a:extLst>
          </p:cNvPr>
          <p:cNvSpPr/>
          <p:nvPr/>
        </p:nvSpPr>
        <p:spPr>
          <a:xfrm>
            <a:off x="8607002" y="3502954"/>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9" name="Straight Connector 8">
            <a:extLst>
              <a:ext uri="{FF2B5EF4-FFF2-40B4-BE49-F238E27FC236}">
                <a16:creationId xmlns:a16="http://schemas.microsoft.com/office/drawing/2014/main" id="{27D30E60-4E56-B36B-9916-82983A0E4D60}"/>
              </a:ext>
            </a:extLst>
          </p:cNvPr>
          <p:cNvCxnSpPr>
            <a:cxnSpLocks/>
          </p:cNvCxnSpPr>
          <p:nvPr/>
        </p:nvCxnSpPr>
        <p:spPr>
          <a:xfrm>
            <a:off x="8379273" y="3404984"/>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8" name="TextBox 7">
            <a:extLst>
              <a:ext uri="{FF2B5EF4-FFF2-40B4-BE49-F238E27FC236}">
                <a16:creationId xmlns:a16="http://schemas.microsoft.com/office/drawing/2014/main" id="{DDD65F31-6FF3-6A77-D28E-1C893902CE11}"/>
              </a:ext>
            </a:extLst>
          </p:cNvPr>
          <p:cNvSpPr txBox="1"/>
          <p:nvPr/>
        </p:nvSpPr>
        <p:spPr>
          <a:xfrm>
            <a:off x="5715956" y="2259449"/>
            <a:ext cx="4642481" cy="2339102"/>
          </a:xfrm>
          <a:prstGeom prst="rect">
            <a:avLst/>
          </a:prstGeom>
          <a:noFill/>
          <a:ln w="28575">
            <a:solidFill>
              <a:schemeClr val="bg1">
                <a:lumMod val="75000"/>
              </a:schemeClr>
            </a:solidFill>
            <a:prstDash val="dash"/>
          </a:ln>
        </p:spPr>
        <p:txBody>
          <a:bodyPr wrap="square" lIns="182880" tIns="91440" rIns="91440" bIns="91440" rtlCol="0">
            <a:spAutoFit/>
          </a:bodyPr>
          <a:lstStyle/>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12" name="Rectangle 11">
            <a:extLst>
              <a:ext uri="{FF2B5EF4-FFF2-40B4-BE49-F238E27FC236}">
                <a16:creationId xmlns:a16="http://schemas.microsoft.com/office/drawing/2014/main" id="{5EB113D0-F0AE-75F9-AC07-B1ECA8F52E21}"/>
              </a:ext>
            </a:extLst>
          </p:cNvPr>
          <p:cNvSpPr/>
          <p:nvPr/>
        </p:nvSpPr>
        <p:spPr>
          <a:xfrm>
            <a:off x="7203615" y="3154613"/>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C1010D31-B43E-58CA-FA8C-2DDC6A7685E0}"/>
              </a:ext>
            </a:extLst>
          </p:cNvPr>
          <p:cNvSpPr/>
          <p:nvPr/>
        </p:nvSpPr>
        <p:spPr>
          <a:xfrm>
            <a:off x="8607873" y="2566784"/>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80F72E31-D65A-8E06-71AE-E77D831A4D60}"/>
              </a:ext>
            </a:extLst>
          </p:cNvPr>
          <p:cNvSpPr/>
          <p:nvPr/>
        </p:nvSpPr>
        <p:spPr>
          <a:xfrm>
            <a:off x="8607002" y="3502954"/>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5" name="Straight Connector 14">
            <a:extLst>
              <a:ext uri="{FF2B5EF4-FFF2-40B4-BE49-F238E27FC236}">
                <a16:creationId xmlns:a16="http://schemas.microsoft.com/office/drawing/2014/main" id="{C5DAF32B-8CCA-416D-BF25-B21B8A93D83A}"/>
              </a:ext>
            </a:extLst>
          </p:cNvPr>
          <p:cNvCxnSpPr>
            <a:cxnSpLocks/>
          </p:cNvCxnSpPr>
          <p:nvPr/>
        </p:nvCxnSpPr>
        <p:spPr>
          <a:xfrm>
            <a:off x="8379273" y="3404984"/>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644843" y="579449"/>
            <a:ext cx="5212080" cy="1607296"/>
          </a:xfrm>
        </p:spPr>
        <p:txBody>
          <a:bodyPr/>
          <a:lstStyle/>
          <a:p>
            <a:r>
              <a:rPr lang="en-US" dirty="0"/>
              <a:t>the 7 is in the tenths place</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688249" y="3553352"/>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graphicFrame>
        <p:nvGraphicFramePr>
          <p:cNvPr id="4" name="Table 3">
            <a:extLst>
              <a:ext uri="{FF2B5EF4-FFF2-40B4-BE49-F238E27FC236}">
                <a16:creationId xmlns:a16="http://schemas.microsoft.com/office/drawing/2014/main" id="{3CAAC75F-66BC-B65B-EA91-E564266C527C}"/>
              </a:ext>
            </a:extLst>
          </p:cNvPr>
          <p:cNvGraphicFramePr>
            <a:graphicFrameLocks noGrp="1"/>
          </p:cNvGraphicFramePr>
          <p:nvPr>
            <p:extLst>
              <p:ext uri="{D42A27DB-BD31-4B8C-83A1-F6EECF244321}">
                <p14:modId xmlns:p14="http://schemas.microsoft.com/office/powerpoint/2010/main" val="3084916038"/>
              </p:ext>
            </p:extLst>
          </p:nvPr>
        </p:nvGraphicFramePr>
        <p:xfrm>
          <a:off x="6778304" y="719664"/>
          <a:ext cx="4840448" cy="1607296"/>
        </p:xfrm>
        <a:graphic>
          <a:graphicData uri="http://schemas.openxmlformats.org/drawingml/2006/table">
            <a:tbl>
              <a:tblPr firstRow="1" bandRow="1">
                <a:tableStyleId>{5C22544A-7EE6-4342-B048-85BDC9FD1C3A}</a:tableStyleId>
              </a:tblPr>
              <a:tblGrid>
                <a:gridCol w="1147731">
                  <a:extLst>
                    <a:ext uri="{9D8B030D-6E8A-4147-A177-3AD203B41FA5}">
                      <a16:colId xmlns:a16="http://schemas.microsoft.com/office/drawing/2014/main" val="1915437459"/>
                    </a:ext>
                  </a:extLst>
                </a:gridCol>
                <a:gridCol w="1147731">
                  <a:extLst>
                    <a:ext uri="{9D8B030D-6E8A-4147-A177-3AD203B41FA5}">
                      <a16:colId xmlns:a16="http://schemas.microsoft.com/office/drawing/2014/main" val="1209592253"/>
                    </a:ext>
                  </a:extLst>
                </a:gridCol>
                <a:gridCol w="249524">
                  <a:extLst>
                    <a:ext uri="{9D8B030D-6E8A-4147-A177-3AD203B41FA5}">
                      <a16:colId xmlns:a16="http://schemas.microsoft.com/office/drawing/2014/main" val="3099022492"/>
                    </a:ext>
                  </a:extLst>
                </a:gridCol>
                <a:gridCol w="1147731">
                  <a:extLst>
                    <a:ext uri="{9D8B030D-6E8A-4147-A177-3AD203B41FA5}">
                      <a16:colId xmlns:a16="http://schemas.microsoft.com/office/drawing/2014/main" val="994665077"/>
                    </a:ext>
                  </a:extLst>
                </a:gridCol>
                <a:gridCol w="1147731">
                  <a:extLst>
                    <a:ext uri="{9D8B030D-6E8A-4147-A177-3AD203B41FA5}">
                      <a16:colId xmlns:a16="http://schemas.microsoft.com/office/drawing/2014/main" val="21361431"/>
                    </a:ext>
                  </a:extLst>
                </a:gridCol>
              </a:tblGrid>
              <a:tr h="803648">
                <a:tc>
                  <a:txBody>
                    <a:bodyPr/>
                    <a:lstStyle/>
                    <a:p>
                      <a:pPr algn="ctr"/>
                      <a:r>
                        <a:rPr lang="en-US" sz="2400" dirty="0">
                          <a:solidFill>
                            <a:schemeClr val="tx1"/>
                          </a:solidFill>
                          <a:latin typeface="Century Gothic" panose="020B0502020202020204" pitchFamily="34" charset="0"/>
                        </a:rPr>
                        <a:t>10s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alpha val="69804"/>
                      </a:srgbClr>
                    </a:solidFill>
                  </a:tcPr>
                </a:tc>
                <a:tc>
                  <a:txBody>
                    <a:bodyPr/>
                    <a:lstStyle/>
                    <a:p>
                      <a:pPr algn="ctr"/>
                      <a:r>
                        <a:rPr lang="en-US" sz="2400" dirty="0">
                          <a:solidFill>
                            <a:schemeClr val="tx1"/>
                          </a:solidFill>
                          <a:latin typeface="Century Gothic" panose="020B0502020202020204" pitchFamily="34" charset="0"/>
                        </a:rPr>
                        <a:t>1s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0.1</a:t>
                      </a:r>
                    </a:p>
                    <a:p>
                      <a:pPr algn="ctr"/>
                      <a:r>
                        <a:rPr lang="en-US" sz="1400" dirty="0">
                          <a:solidFill>
                            <a:schemeClr val="tx1"/>
                          </a:solidFill>
                          <a:latin typeface="Century Gothic" panose="020B0502020202020204" pitchFamily="34" charset="0"/>
                        </a:rPr>
                        <a:t>tenths</a:t>
                      </a:r>
                      <a:endParaRPr lang="en-US"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0.01</a:t>
                      </a:r>
                    </a:p>
                    <a:p>
                      <a:pPr algn="ctr"/>
                      <a:r>
                        <a:rPr lang="en-US" sz="1400" dirty="0">
                          <a:solidFill>
                            <a:schemeClr val="tx1"/>
                          </a:solidFill>
                          <a:latin typeface="Century Gothic" panose="020B0502020202020204" pitchFamily="34" charset="0"/>
                        </a:rPr>
                        <a:t>hundredths</a:t>
                      </a:r>
                      <a:endParaRPr lang="en-US"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0648400"/>
                  </a:ext>
                </a:extLst>
              </a:tr>
              <a:tr h="803648">
                <a:tc>
                  <a:txBody>
                    <a:bodyPr/>
                    <a:lstStyle/>
                    <a:p>
                      <a:pPr algn="ctr"/>
                      <a:r>
                        <a:rPr lang="en-US" sz="2400" dirty="0">
                          <a:latin typeface="Century Gothic" panose="020B0502020202020204" pitchFamily="34" charset="0"/>
                        </a:rPr>
                        <a:t>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alpha val="69804"/>
                      </a:srgbClr>
                    </a:solidFill>
                  </a:tcPr>
                </a:tc>
                <a:tc>
                  <a:txBody>
                    <a:bodyPr/>
                    <a:lstStyle/>
                    <a:p>
                      <a:pPr algn="ctr"/>
                      <a:r>
                        <a:rPr lang="en-US" sz="2400" dirty="0">
                          <a:latin typeface="Century Gothic" panose="020B0502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latin typeface="Century Gothic" panose="020B0502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87790219"/>
                  </a:ext>
                </a:extLst>
              </a:tr>
            </a:tbl>
          </a:graphicData>
        </a:graphic>
      </p:graphicFrame>
      <p:sp>
        <p:nvSpPr>
          <p:cNvPr id="7" name="TextBox 6">
            <a:extLst>
              <a:ext uri="{FF2B5EF4-FFF2-40B4-BE49-F238E27FC236}">
                <a16:creationId xmlns:a16="http://schemas.microsoft.com/office/drawing/2014/main" id="{4939E6D0-683E-D288-B6B4-01E1F2617634}"/>
              </a:ext>
            </a:extLst>
          </p:cNvPr>
          <p:cNvSpPr txBox="1"/>
          <p:nvPr/>
        </p:nvSpPr>
        <p:spPr>
          <a:xfrm>
            <a:off x="6870584" y="2533474"/>
            <a:ext cx="5025006" cy="707886"/>
          </a:xfrm>
          <a:prstGeom prst="rect">
            <a:avLst/>
          </a:prstGeom>
          <a:noFill/>
        </p:spPr>
        <p:txBody>
          <a:bodyPr wrap="square" rtlCol="0">
            <a:spAutoFit/>
          </a:bodyPr>
          <a:lstStyle/>
          <a:p>
            <a:pPr algn="ctr"/>
            <a:r>
              <a:rPr lang="en-US" sz="2000" dirty="0">
                <a:latin typeface="Century Gothic" panose="020B0502020202020204" pitchFamily="34" charset="0"/>
              </a:rPr>
              <a:t>the </a:t>
            </a:r>
            <a:r>
              <a:rPr lang="en-US" sz="2000" b="1" dirty="0">
                <a:latin typeface="Century Gothic" panose="020B0502020202020204" pitchFamily="34" charset="0"/>
              </a:rPr>
              <a:t>tens</a:t>
            </a:r>
            <a:r>
              <a:rPr lang="en-US" sz="2000" dirty="0">
                <a:latin typeface="Century Gothic" panose="020B0502020202020204" pitchFamily="34" charset="0"/>
              </a:rPr>
              <a:t> place is a different and higher value than the </a:t>
            </a:r>
            <a:r>
              <a:rPr lang="en-US" sz="2000" b="1" dirty="0">
                <a:latin typeface="Century Gothic" panose="020B0502020202020204" pitchFamily="34" charset="0"/>
              </a:rPr>
              <a:t>tenths</a:t>
            </a:r>
            <a:r>
              <a:rPr lang="en-US" sz="2000" dirty="0">
                <a:latin typeface="Century Gothic" panose="020B0502020202020204" pitchFamily="34" charset="0"/>
              </a:rPr>
              <a:t> place</a:t>
            </a:r>
            <a:endParaRPr lang="en-US" dirty="0">
              <a:latin typeface="Century Gothic" panose="020B0502020202020204" pitchFamily="34" charset="0"/>
            </a:endParaRPr>
          </a:p>
        </p:txBody>
      </p:sp>
      <p:sp>
        <p:nvSpPr>
          <p:cNvPr id="12" name="TextBox 11">
            <a:extLst>
              <a:ext uri="{FF2B5EF4-FFF2-40B4-BE49-F238E27FC236}">
                <a16:creationId xmlns:a16="http://schemas.microsoft.com/office/drawing/2014/main" id="{CA1078B2-1499-DCC5-FAED-3D372EA5F82E}"/>
              </a:ext>
            </a:extLst>
          </p:cNvPr>
          <p:cNvSpPr txBox="1"/>
          <p:nvPr/>
        </p:nvSpPr>
        <p:spPr>
          <a:xfrm>
            <a:off x="929643" y="1754259"/>
            <a:ext cx="4642481" cy="2339102"/>
          </a:xfrm>
          <a:prstGeom prst="rect">
            <a:avLst/>
          </a:prstGeom>
          <a:noFill/>
          <a:ln w="28575">
            <a:solidFill>
              <a:schemeClr val="bg1">
                <a:lumMod val="75000"/>
              </a:schemeClr>
            </a:solidFill>
            <a:prstDash val="dash"/>
          </a:ln>
        </p:spPr>
        <p:txBody>
          <a:bodyPr wrap="square" lIns="182880" tIns="91440" rIns="91440" bIns="91440" rtlCol="0">
            <a:spAutoFit/>
          </a:bodyPr>
          <a:lstStyle/>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9CD7E6A1-1E48-EBA0-94C9-73743B2E454A}"/>
              </a:ext>
            </a:extLst>
          </p:cNvPr>
          <p:cNvSpPr/>
          <p:nvPr/>
        </p:nvSpPr>
        <p:spPr>
          <a:xfrm>
            <a:off x="2417302" y="2649423"/>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612FE212-2B56-5571-ED1B-20021FFFFD76}"/>
              </a:ext>
            </a:extLst>
          </p:cNvPr>
          <p:cNvSpPr/>
          <p:nvPr/>
        </p:nvSpPr>
        <p:spPr>
          <a:xfrm>
            <a:off x="3821560" y="2061594"/>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9AD949B5-BF7A-6A52-D152-3A3DD518DF4E}"/>
              </a:ext>
            </a:extLst>
          </p:cNvPr>
          <p:cNvSpPr/>
          <p:nvPr/>
        </p:nvSpPr>
        <p:spPr>
          <a:xfrm>
            <a:off x="3820689" y="2997764"/>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6" name="Straight Connector 15">
            <a:extLst>
              <a:ext uri="{FF2B5EF4-FFF2-40B4-BE49-F238E27FC236}">
                <a16:creationId xmlns:a16="http://schemas.microsoft.com/office/drawing/2014/main" id="{2752E9BC-93B3-6133-72D0-3C8D8BF81D84}"/>
              </a:ext>
            </a:extLst>
          </p:cNvPr>
          <p:cNvCxnSpPr>
            <a:cxnSpLocks/>
          </p:cNvCxnSpPr>
          <p:nvPr/>
        </p:nvCxnSpPr>
        <p:spPr>
          <a:xfrm>
            <a:off x="3592960" y="2899794"/>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4D69-DEE2-8985-69B6-A53DA7AD90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DF3F80-BD0F-2846-B805-3EA069C7FA4F}"/>
              </a:ext>
            </a:extLst>
          </p:cNvPr>
          <p:cNvSpPr>
            <a:spLocks noGrp="1"/>
          </p:cNvSpPr>
          <p:nvPr>
            <p:ph sz="half" idx="1"/>
          </p:nvPr>
        </p:nvSpPr>
        <p:spPr>
          <a:xfrm>
            <a:off x="240119" y="364489"/>
            <a:ext cx="5212080" cy="1607296"/>
          </a:xfrm>
        </p:spPr>
        <p:txBody>
          <a:bodyPr/>
          <a:lstStyle/>
          <a:p>
            <a:endParaRPr lang="en-US" dirty="0"/>
          </a:p>
          <a:p>
            <a:r>
              <a:rPr lang="en-US" dirty="0"/>
              <a:t>0.04 = </a:t>
            </a:r>
          </a:p>
        </p:txBody>
      </p:sp>
      <p:sp>
        <p:nvSpPr>
          <p:cNvPr id="5" name="Rectangle 4">
            <a:extLst>
              <a:ext uri="{FF2B5EF4-FFF2-40B4-BE49-F238E27FC236}">
                <a16:creationId xmlns:a16="http://schemas.microsoft.com/office/drawing/2014/main" id="{EC5B1B57-3C60-AAB4-4A2F-E9F44793557E}"/>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35529D71-790C-A2B2-5926-E7B8465FB75C}"/>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12" name="TextBox 11">
            <a:extLst>
              <a:ext uri="{FF2B5EF4-FFF2-40B4-BE49-F238E27FC236}">
                <a16:creationId xmlns:a16="http://schemas.microsoft.com/office/drawing/2014/main" id="{4362FB10-8E91-6AA1-21E4-7F1095AD3F6A}"/>
              </a:ext>
            </a:extLst>
          </p:cNvPr>
          <p:cNvSpPr txBox="1"/>
          <p:nvPr/>
        </p:nvSpPr>
        <p:spPr>
          <a:xfrm>
            <a:off x="3266387" y="522514"/>
            <a:ext cx="694421" cy="830997"/>
          </a:xfrm>
          <a:prstGeom prst="rect">
            <a:avLst/>
          </a:prstGeom>
          <a:noFill/>
        </p:spPr>
        <p:txBody>
          <a:bodyPr wrap="none" rtlCol="0">
            <a:spAutoFit/>
          </a:bodyPr>
          <a:lstStyle/>
          <a:p>
            <a:r>
              <a:rPr lang="en-US" sz="2400" u="sng" dirty="0">
                <a:latin typeface="Century Gothic" panose="020B0502020202020204" pitchFamily="34" charset="0"/>
              </a:rPr>
              <a:t>  4  </a:t>
            </a:r>
          </a:p>
          <a:p>
            <a:r>
              <a:rPr lang="en-US" sz="2400" dirty="0">
                <a:latin typeface="Century Gothic" panose="020B0502020202020204" pitchFamily="34" charset="0"/>
              </a:rPr>
              <a:t>100</a:t>
            </a:r>
          </a:p>
        </p:txBody>
      </p:sp>
      <p:graphicFrame>
        <p:nvGraphicFramePr>
          <p:cNvPr id="4" name="Table 3">
            <a:extLst>
              <a:ext uri="{FF2B5EF4-FFF2-40B4-BE49-F238E27FC236}">
                <a16:creationId xmlns:a16="http://schemas.microsoft.com/office/drawing/2014/main" id="{F630677C-E2B9-68AB-A682-373D068CB786}"/>
              </a:ext>
            </a:extLst>
          </p:cNvPr>
          <p:cNvGraphicFramePr>
            <a:graphicFrameLocks noGrp="1"/>
          </p:cNvGraphicFramePr>
          <p:nvPr>
            <p:extLst>
              <p:ext uri="{D42A27DB-BD31-4B8C-83A1-F6EECF244321}">
                <p14:modId xmlns:p14="http://schemas.microsoft.com/office/powerpoint/2010/main" val="1197758707"/>
              </p:ext>
            </p:extLst>
          </p:nvPr>
        </p:nvGraphicFramePr>
        <p:xfrm>
          <a:off x="6920257" y="3124199"/>
          <a:ext cx="5025667" cy="1817884"/>
        </p:xfrm>
        <a:graphic>
          <a:graphicData uri="http://schemas.openxmlformats.org/drawingml/2006/table">
            <a:tbl>
              <a:tblPr firstRow="1" bandRow="1">
                <a:tableStyleId>{5C22544A-7EE6-4342-B048-85BDC9FD1C3A}</a:tableStyleId>
              </a:tblPr>
              <a:tblGrid>
                <a:gridCol w="1191183">
                  <a:extLst>
                    <a:ext uri="{9D8B030D-6E8A-4147-A177-3AD203B41FA5}">
                      <a16:colId xmlns:a16="http://schemas.microsoft.com/office/drawing/2014/main" val="1915437459"/>
                    </a:ext>
                  </a:extLst>
                </a:gridCol>
                <a:gridCol w="1191183">
                  <a:extLst>
                    <a:ext uri="{9D8B030D-6E8A-4147-A177-3AD203B41FA5}">
                      <a16:colId xmlns:a16="http://schemas.microsoft.com/office/drawing/2014/main" val="1209592253"/>
                    </a:ext>
                  </a:extLst>
                </a:gridCol>
                <a:gridCol w="260935">
                  <a:extLst>
                    <a:ext uri="{9D8B030D-6E8A-4147-A177-3AD203B41FA5}">
                      <a16:colId xmlns:a16="http://schemas.microsoft.com/office/drawing/2014/main" val="3099022492"/>
                    </a:ext>
                  </a:extLst>
                </a:gridCol>
                <a:gridCol w="1191183">
                  <a:extLst>
                    <a:ext uri="{9D8B030D-6E8A-4147-A177-3AD203B41FA5}">
                      <a16:colId xmlns:a16="http://schemas.microsoft.com/office/drawing/2014/main" val="994665077"/>
                    </a:ext>
                  </a:extLst>
                </a:gridCol>
                <a:gridCol w="1191183">
                  <a:extLst>
                    <a:ext uri="{9D8B030D-6E8A-4147-A177-3AD203B41FA5}">
                      <a16:colId xmlns:a16="http://schemas.microsoft.com/office/drawing/2014/main" val="21361431"/>
                    </a:ext>
                  </a:extLst>
                </a:gridCol>
              </a:tblGrid>
              <a:tr h="952177">
                <a:tc>
                  <a:txBody>
                    <a:bodyPr/>
                    <a:lstStyle/>
                    <a:p>
                      <a:pPr algn="ctr"/>
                      <a:r>
                        <a:rPr lang="en-US" sz="2400" dirty="0">
                          <a:solidFill>
                            <a:schemeClr val="tx1"/>
                          </a:solidFill>
                          <a:latin typeface="Century Gothic" panose="020B0502020202020204" pitchFamily="34" charset="0"/>
                        </a:rPr>
                        <a:t>10s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1s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0.1</a:t>
                      </a:r>
                    </a:p>
                    <a:p>
                      <a:pPr algn="ctr"/>
                      <a:r>
                        <a:rPr lang="en-US" sz="1400" dirty="0">
                          <a:solidFill>
                            <a:schemeClr val="tx1"/>
                          </a:solidFill>
                          <a:latin typeface="Century Gothic" panose="020B0502020202020204" pitchFamily="34" charset="0"/>
                        </a:rPr>
                        <a:t>tenths</a:t>
                      </a:r>
                      <a:endParaRPr lang="en-US"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sz="2400" dirty="0">
                          <a:solidFill>
                            <a:schemeClr val="tx1"/>
                          </a:solidFill>
                          <a:latin typeface="Century Gothic" panose="020B0502020202020204" pitchFamily="34" charset="0"/>
                        </a:rPr>
                        <a:t>0.01</a:t>
                      </a:r>
                    </a:p>
                    <a:p>
                      <a:pPr algn="ctr"/>
                      <a:r>
                        <a:rPr lang="en-US" sz="1400" dirty="0">
                          <a:solidFill>
                            <a:schemeClr val="tx1"/>
                          </a:solidFill>
                          <a:latin typeface="Century Gothic" panose="020B0502020202020204" pitchFamily="34" charset="0"/>
                        </a:rPr>
                        <a:t>hundredths</a:t>
                      </a:r>
                      <a:endParaRPr lang="en-US" sz="24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770648400"/>
                  </a:ext>
                </a:extLst>
              </a:tr>
              <a:tr h="865707">
                <a:tc>
                  <a:txBody>
                    <a:bodyPr/>
                    <a:lstStyle/>
                    <a:p>
                      <a:pPr algn="ctr"/>
                      <a:r>
                        <a:rPr lang="en-US" sz="2400" dirty="0">
                          <a:latin typeface="Century Gothic" panose="020B0502020202020204" pitchFamily="34" charset="0"/>
                        </a:rPr>
                        <a:t>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latin typeface="Century Gothic" panose="020B0502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latin typeface="Century Gothic" panose="020B0502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dirty="0">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3587790219"/>
                  </a:ext>
                </a:extLst>
              </a:tr>
            </a:tbl>
          </a:graphicData>
        </a:graphic>
      </p:graphicFrame>
      <p:sp>
        <p:nvSpPr>
          <p:cNvPr id="17" name="TextBox 16">
            <a:extLst>
              <a:ext uri="{FF2B5EF4-FFF2-40B4-BE49-F238E27FC236}">
                <a16:creationId xmlns:a16="http://schemas.microsoft.com/office/drawing/2014/main" id="{F9904CA5-CA71-61DE-F05E-3605DA466449}"/>
              </a:ext>
            </a:extLst>
          </p:cNvPr>
          <p:cNvSpPr txBox="1"/>
          <p:nvPr/>
        </p:nvSpPr>
        <p:spPr>
          <a:xfrm>
            <a:off x="929643" y="1754259"/>
            <a:ext cx="4642481" cy="2339102"/>
          </a:xfrm>
          <a:prstGeom prst="rect">
            <a:avLst/>
          </a:prstGeom>
          <a:noFill/>
          <a:ln w="28575">
            <a:solidFill>
              <a:schemeClr val="bg1">
                <a:lumMod val="75000"/>
              </a:schemeClr>
            </a:solidFill>
            <a:prstDash val="dash"/>
          </a:ln>
        </p:spPr>
        <p:txBody>
          <a:bodyPr wrap="square" lIns="182880" tIns="91440" rIns="91440" bIns="91440" rtlCol="0">
            <a:spAutoFit/>
          </a:bodyPr>
          <a:lstStyle/>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r>
              <a:rPr lang="en-US" sz="2000" dirty="0">
                <a:latin typeface="Verdana" panose="020B0604030504040204" pitchFamily="34" charset="0"/>
                <a:ea typeface="Verdana" panose="020B0604030504040204" pitchFamily="34" charset="0"/>
              </a:rPr>
              <a:t>79.04 =</a:t>
            </a: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a:p>
            <a:pPr algn="ctr"/>
            <a:endParaRPr lang="en-US" sz="2000" dirty="0">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9DC933B4-BA97-C6DF-0B75-956C932AA399}"/>
              </a:ext>
            </a:extLst>
          </p:cNvPr>
          <p:cNvSpPr/>
          <p:nvPr/>
        </p:nvSpPr>
        <p:spPr>
          <a:xfrm>
            <a:off x="2417302" y="2649423"/>
            <a:ext cx="1088571"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Rectangle 18">
            <a:extLst>
              <a:ext uri="{FF2B5EF4-FFF2-40B4-BE49-F238E27FC236}">
                <a16:creationId xmlns:a16="http://schemas.microsoft.com/office/drawing/2014/main" id="{9CC9905E-BB12-6BBB-9924-02FF1837B9FF}"/>
              </a:ext>
            </a:extLst>
          </p:cNvPr>
          <p:cNvSpPr/>
          <p:nvPr/>
        </p:nvSpPr>
        <p:spPr>
          <a:xfrm>
            <a:off x="3821560" y="2061594"/>
            <a:ext cx="1132114"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a:extLst>
              <a:ext uri="{FF2B5EF4-FFF2-40B4-BE49-F238E27FC236}">
                <a16:creationId xmlns:a16="http://schemas.microsoft.com/office/drawing/2014/main" id="{25771F26-A88F-6D5F-1DB8-E7CDAEA37911}"/>
              </a:ext>
            </a:extLst>
          </p:cNvPr>
          <p:cNvSpPr/>
          <p:nvPr/>
        </p:nvSpPr>
        <p:spPr>
          <a:xfrm>
            <a:off x="3820689" y="2997764"/>
            <a:ext cx="1133856" cy="762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1" name="Straight Connector 20">
            <a:extLst>
              <a:ext uri="{FF2B5EF4-FFF2-40B4-BE49-F238E27FC236}">
                <a16:creationId xmlns:a16="http://schemas.microsoft.com/office/drawing/2014/main" id="{5D6482D4-CA0D-A732-8D42-CB35CF1CD47A}"/>
              </a:ext>
            </a:extLst>
          </p:cNvPr>
          <p:cNvCxnSpPr>
            <a:cxnSpLocks/>
          </p:cNvCxnSpPr>
          <p:nvPr/>
        </p:nvCxnSpPr>
        <p:spPr>
          <a:xfrm>
            <a:off x="3592960" y="2899794"/>
            <a:ext cx="158931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53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881</TotalTime>
  <Words>2041</Words>
  <Application>Microsoft Office PowerPoint</Application>
  <PresentationFormat>Widescreen</PresentationFormat>
  <Paragraphs>316</Paragraphs>
  <Slides>18</Slides>
  <Notes>18</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100</cp:revision>
  <dcterms:created xsi:type="dcterms:W3CDTF">2025-07-09T19:11:59Z</dcterms:created>
  <dcterms:modified xsi:type="dcterms:W3CDTF">2025-09-22T23:03:09Z</dcterms:modified>
</cp:coreProperties>
</file>